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18.xml" ContentType="application/vnd.openxmlformats-officedocument.theme+xml"/>
  <Override PartName="/ppt/slideLayouts/slideLayout24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theme/theme21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9.xml" ContentType="application/vnd.openxmlformats-officedocument.theme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1.xml" ContentType="application/vnd.openxmlformats-officedocument.presentationml.slideLayout+xml"/>
  <Override PartName="/ppt/theme/theme26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heme/theme15.xml" ContentType="application/vnd.openxmlformats-officedocument.theme+xml"/>
  <Override PartName="/ppt/theme/theme24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22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theme/theme20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theme/theme23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81" r:id="rId3"/>
    <p:sldMasterId id="2147483685" r:id="rId4"/>
    <p:sldMasterId id="2147483703" r:id="rId5"/>
    <p:sldMasterId id="2147483724" r:id="rId6"/>
    <p:sldMasterId id="2147483728" r:id="rId7"/>
    <p:sldMasterId id="2147483732" r:id="rId8"/>
    <p:sldMasterId id="2147483736" r:id="rId9"/>
    <p:sldMasterId id="2147483747" r:id="rId10"/>
    <p:sldMasterId id="2147483752" r:id="rId11"/>
    <p:sldMasterId id="2147483757" r:id="rId12"/>
    <p:sldMasterId id="2147483759" r:id="rId13"/>
    <p:sldMasterId id="2147483761" r:id="rId14"/>
    <p:sldMasterId id="2147483771" r:id="rId15"/>
    <p:sldMasterId id="2147483773" r:id="rId16"/>
    <p:sldMasterId id="2147483775" r:id="rId17"/>
    <p:sldMasterId id="2147483782" r:id="rId18"/>
    <p:sldMasterId id="2147483784" r:id="rId19"/>
    <p:sldMasterId id="2147483786" r:id="rId20"/>
    <p:sldMasterId id="2147483788" r:id="rId21"/>
    <p:sldMasterId id="2147483790" r:id="rId22"/>
    <p:sldMasterId id="2147483792" r:id="rId23"/>
    <p:sldMasterId id="2147483797" r:id="rId24"/>
    <p:sldMasterId id="2147483800" r:id="rId25"/>
  </p:sldMasterIdLst>
  <p:notesMasterIdLst>
    <p:notesMasterId r:id="rId63"/>
  </p:notesMasterIdLst>
  <p:sldIdLst>
    <p:sldId id="315" r:id="rId26"/>
    <p:sldId id="333" r:id="rId27"/>
    <p:sldId id="341" r:id="rId28"/>
    <p:sldId id="343" r:id="rId29"/>
    <p:sldId id="334" r:id="rId30"/>
    <p:sldId id="317" r:id="rId31"/>
    <p:sldId id="395" r:id="rId32"/>
    <p:sldId id="393" r:id="rId33"/>
    <p:sldId id="391" r:id="rId34"/>
    <p:sldId id="392" r:id="rId35"/>
    <p:sldId id="387" r:id="rId36"/>
    <p:sldId id="379" r:id="rId37"/>
    <p:sldId id="380" r:id="rId38"/>
    <p:sldId id="381" r:id="rId39"/>
    <p:sldId id="382" r:id="rId40"/>
    <p:sldId id="383" r:id="rId41"/>
    <p:sldId id="340" r:id="rId42"/>
    <p:sldId id="375" r:id="rId43"/>
    <p:sldId id="384" r:id="rId44"/>
    <p:sldId id="318" r:id="rId45"/>
    <p:sldId id="385" r:id="rId46"/>
    <p:sldId id="371" r:id="rId47"/>
    <p:sldId id="372" r:id="rId48"/>
    <p:sldId id="373" r:id="rId49"/>
    <p:sldId id="342" r:id="rId50"/>
    <p:sldId id="374" r:id="rId51"/>
    <p:sldId id="366" r:id="rId52"/>
    <p:sldId id="386" r:id="rId53"/>
    <p:sldId id="389" r:id="rId54"/>
    <p:sldId id="344" r:id="rId55"/>
    <p:sldId id="362" r:id="rId56"/>
    <p:sldId id="363" r:id="rId57"/>
    <p:sldId id="364" r:id="rId58"/>
    <p:sldId id="388" r:id="rId59"/>
    <p:sldId id="378" r:id="rId60"/>
    <p:sldId id="370" r:id="rId61"/>
    <p:sldId id="396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1.xml"/><Relationship Id="rId39" Type="http://schemas.openxmlformats.org/officeDocument/2006/relationships/slide" Target="slides/slide14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9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63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53" Type="http://schemas.openxmlformats.org/officeDocument/2006/relationships/slide" Target="slides/slide28.xml"/><Relationship Id="rId58" Type="http://schemas.openxmlformats.org/officeDocument/2006/relationships/slide" Target="slides/slide33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slide" Target="slides/slide32.xml"/><Relationship Id="rId61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60" Type="http://schemas.openxmlformats.org/officeDocument/2006/relationships/slide" Target="slides/slide35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56" Type="http://schemas.openxmlformats.org/officeDocument/2006/relationships/slide" Target="slides/slide31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59" Type="http://schemas.openxmlformats.org/officeDocument/2006/relationships/slide" Target="slides/slide34.xml"/><Relationship Id="rId67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54" Type="http://schemas.openxmlformats.org/officeDocument/2006/relationships/slide" Target="slides/slide29.xml"/><Relationship Id="rId62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59527-FA30-42ED-8EDD-A6FD9A1C28D8}" type="datetimeFigureOut">
              <a:rPr lang="en-US" smtClean="0"/>
              <a:pPr/>
              <a:t>11/25/2010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CAEFA-8512-43C5-90FB-5811C3409C0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5B0977-7248-4859-BD67-2AF94A615F5F}" type="slidenum">
              <a:rPr lang="en-GB" smtClean="0">
                <a:solidFill>
                  <a:srgbClr val="000000"/>
                </a:solidFill>
                <a:ea typeface="ＭＳ Ｐゴシック" pitchFamily="34" charset="-128"/>
              </a:rPr>
              <a:pPr/>
              <a:t>2</a:t>
            </a:fld>
            <a:endParaRPr lang="en-GB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6237A1-4D5F-4585-A1F7-535352271ABB}" type="slidenum">
              <a:rPr lang="en-GB" smtClean="0">
                <a:solidFill>
                  <a:srgbClr val="000000"/>
                </a:solidFill>
                <a:ea typeface="ＭＳ Ｐゴシック" pitchFamily="34" charset="-128"/>
              </a:rPr>
              <a:pPr/>
              <a:t>5</a:t>
            </a:fld>
            <a:endParaRPr lang="en-GB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343CA7-F756-48E1-B215-2389126A1BE9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89EBEE-0B5D-4667-BD6E-E6C53FBEDBE4}" type="slidenum">
              <a:rPr lang="en-GB" smtClean="0">
                <a:solidFill>
                  <a:srgbClr val="000000"/>
                </a:solidFill>
                <a:latin typeface="Arial" charset="0"/>
              </a:rPr>
              <a:pPr/>
              <a:t>23</a:t>
            </a:fld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5453" y="8686288"/>
            <a:ext cx="2972547" cy="45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BE9BD52-7441-43EF-BD3A-0F27C67A657C}" type="slidenum">
              <a:rPr lang="en-GB" sz="1200" smtClean="0">
                <a:solidFill>
                  <a:srgbClr val="00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GB" sz="12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7A709-0FE9-4338-91B5-1E7750A59532}" type="slidenum">
              <a:rPr lang="en-GB" smtClean="0">
                <a:solidFill>
                  <a:srgbClr val="000000"/>
                </a:solidFill>
                <a:latin typeface="Arial" charset="0"/>
              </a:rPr>
              <a:pPr/>
              <a:t>24</a:t>
            </a:fld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0659" name="Rectangle 7"/>
          <p:cNvSpPr txBox="1">
            <a:spLocks noGrp="1" noChangeArrowheads="1"/>
          </p:cNvSpPr>
          <p:nvPr/>
        </p:nvSpPr>
        <p:spPr bwMode="auto">
          <a:xfrm>
            <a:off x="3885453" y="8686288"/>
            <a:ext cx="2972547" cy="45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C2867E65-04FD-4DBB-A4F2-5460DC18EFA8}" type="slidenum">
              <a:rPr lang="en-GB" sz="1200" smtClean="0">
                <a:solidFill>
                  <a:srgbClr val="00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GB" sz="12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06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75" y="571500"/>
            <a:ext cx="7412038" cy="7604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1484313"/>
            <a:ext cx="8329612" cy="4525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0E464-C291-4A60-A62D-EBA233952C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10731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FDCBE-57AA-4236-8020-4383DB178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7869C-2844-41B6-81E0-0EBF6CD5190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8C899-3704-4B1A-8129-CCB0277B763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10731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FA028EE1-767D-44BA-8830-11A0E5FF228C}" type="datetimeFigureOut">
              <a:rPr lang="nl-NL"/>
              <a:pPr>
                <a:defRPr/>
              </a:pPr>
              <a:t>25-11-2010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4609216F-6649-4CA0-91DF-99BDD3EB549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65221-3A74-4F2B-B4AE-69B4E23241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ED2A6-FB71-4BC6-A529-ACFCE00280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11A4B-0DFD-4D9B-A6A9-AC1CB22B05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11A4B-0DFD-4D9B-A6A9-AC1CB22B05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10731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C7980-5B37-465E-987A-585241C612B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.vml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jpeg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5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jpe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jpe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3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4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jpeg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600" b="1">
              <a:solidFill>
                <a:srgbClr val="171FC4"/>
              </a:solidFill>
              <a:ea typeface="ＭＳ Ｐゴシック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4103" name="Picture 7" descr="CoeurEH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66700"/>
            <a:ext cx="1057275" cy="1146175"/>
          </a:xfrm>
          <a:prstGeom prst="rect">
            <a:avLst/>
          </a:prstGeom>
          <a:noFill/>
        </p:spPr>
      </p:pic>
      <p:sp>
        <p:nvSpPr>
          <p:cNvPr id="4107" name="Rectangle 11"/>
          <p:cNvSpPr>
            <a:spLocks noChangeArrowheads="1"/>
          </p:cNvSpPr>
          <p:nvPr userDrawn="1"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</p:sldLayoutIdLst>
  <p:transition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FA6380-3F06-48EB-9FB0-A9ED70D89ECE}" type="slidenum">
              <a:rPr lang="en-GB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95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74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ea typeface="MS PGothic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74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ea typeface="MS PGothic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74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ea typeface="MS PGothic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B47F6-8D5D-43D7-A95B-24ADDF208928}" type="slidenum">
              <a:rPr lang="en-GB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571500"/>
            <a:ext cx="741203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536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484313"/>
            <a:ext cx="83296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GB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0" r:id="rId1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3200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sz="1600" b="1">
              <a:solidFill>
                <a:srgbClr val="171FC4"/>
              </a:solidFill>
              <a:latin typeface="Times New Roman" pitchFamily="18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000" b="1">
              <a:solidFill>
                <a:srgbClr val="000000"/>
              </a:solidFill>
              <a:latin typeface="Verdana" pitchFamily="34" charset="0"/>
              <a:ea typeface="MS PGothic" pitchFamily="34" charset="-128"/>
            </a:endParaRPr>
          </a:p>
        </p:txBody>
      </p:sp>
      <p:pic>
        <p:nvPicPr>
          <p:cNvPr id="26629" name="Picture 12" descr="EASII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88913"/>
            <a:ext cx="1008063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ndeau_E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571500"/>
            <a:ext cx="741203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484313"/>
            <a:ext cx="83296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GB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3200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571500"/>
            <a:ext cx="741203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484313"/>
            <a:ext cx="83296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GB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9" r:id="rId1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3200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C1C07E-83F2-4D6A-8403-E4C63A78F408}" type="slidenum">
              <a:rPr lang="en-GB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74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MS PGothic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4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MS PGothic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4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MS PGothic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F722DF-E53B-490D-B4AB-F8BEAB02A5D2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56" r:id="rId2"/>
    <p:sldLayoutId id="2147483794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andeau_E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571500"/>
            <a:ext cx="741203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3174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484313"/>
            <a:ext cx="83296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GB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3200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571500"/>
            <a:ext cx="741203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484313"/>
            <a:ext cx="83296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3" r:id="rId1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3200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folHlin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54" name="Picture 4" descr="New_ESC_BGV1_c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088" y="6175375"/>
            <a:ext cx="8570912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5800" y="6276975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i="1">
                <a:solidFill>
                  <a:srgbClr val="FFFFFF"/>
                </a:solidFill>
              </a:rPr>
              <a:t>Speaker Name or Dept.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596188" y="6284913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78F2286C-FA79-4932-BF15-49F87522324A}" type="slidenum">
              <a:rPr lang="en-US" sz="2400" i="1">
                <a:solidFill>
                  <a:srgbClr val="008294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i="1">
              <a:solidFill>
                <a:srgbClr val="008294"/>
              </a:solidFill>
            </a:endParaRP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147638" y="6175375"/>
          <a:ext cx="425450" cy="587375"/>
        </p:xfrm>
        <a:graphic>
          <a:graphicData uri="http://schemas.openxmlformats.org/presentationml/2006/ole">
            <p:oleObj spid="_x0000_s148482" name="Image bitmap" r:id="rId5" imgW="2952381" imgH="4076190" progId="PBrush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82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82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82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829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folHlin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102" name="Picture 4" descr="New_ESC_BGV1_c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088" y="6175375"/>
            <a:ext cx="8570912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5800" y="6276975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i="1">
                <a:solidFill>
                  <a:srgbClr val="FFFFFF"/>
                </a:solidFill>
              </a:rPr>
              <a:t>Speaker Name or Dept.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596188" y="6284913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580E9836-B349-49DA-8FED-AF70F1740EC3}" type="slidenum">
              <a:rPr lang="en-US" sz="2400" i="1">
                <a:solidFill>
                  <a:srgbClr val="008294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i="1">
              <a:solidFill>
                <a:srgbClr val="008294"/>
              </a:solidFill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147638" y="6175375"/>
          <a:ext cx="425450" cy="587375"/>
        </p:xfrm>
        <a:graphic>
          <a:graphicData uri="http://schemas.openxmlformats.org/presentationml/2006/ole">
            <p:oleObj spid="_x0000_s149506" name="Image bitmap" r:id="rId5" imgW="2952381" imgH="4076190" progId="PBrush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82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82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82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829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BB7C1E-157F-46A7-BC05-D2ED3F0716A1}" type="datetimeFigureOut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25-11-2010</a:t>
            </a:fld>
            <a:endParaRPr lang="nl-NL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/>
          </a:p>
        </p:txBody>
      </p:sp>
      <p:sp>
        <p:nvSpPr>
          <p:cNvPr id="2406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73E7FC-34C1-43E9-9AF8-517CB578CA76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600" b="1">
              <a:solidFill>
                <a:srgbClr val="171FC4"/>
              </a:solidFill>
              <a:ea typeface="ＭＳ Ｐゴシック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5364" name="Picture 4" descr="CoeurEH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66700"/>
            <a:ext cx="10572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5" name="Rectangle 5"/>
          <p:cNvSpPr>
            <a:spLocks noChangeArrowheads="1"/>
          </p:cNvSpPr>
          <p:nvPr userDrawn="1"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000" b="1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600" b="1">
              <a:solidFill>
                <a:srgbClr val="171FC4"/>
              </a:solidFill>
              <a:ea typeface="ＭＳ Ｐゴシック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5364" name="Picture 4" descr="CoeurEH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66700"/>
            <a:ext cx="10572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5" name="Rectangle 5"/>
          <p:cNvSpPr>
            <a:spLocks noChangeArrowheads="1"/>
          </p:cNvSpPr>
          <p:nvPr userDrawn="1"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000" b="1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4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600" b="1">
              <a:solidFill>
                <a:srgbClr val="171FC4"/>
              </a:solidFill>
              <a:ea typeface="ＭＳ Ｐゴシック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5364" name="Picture 4" descr="CoeurEH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66700"/>
            <a:ext cx="10572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5" name="Rectangle 5"/>
          <p:cNvSpPr>
            <a:spLocks noChangeArrowheads="1"/>
          </p:cNvSpPr>
          <p:nvPr userDrawn="1"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000" b="1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6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Left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20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85800" y="6248400"/>
            <a:ext cx="8458200" cy="609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009999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Euro Heart Survey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2DDF2-DDCB-4FFD-A3F4-B6D6C251CAB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2296" name="Picture 13" descr="EASII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0"/>
            <a:ext cx="1008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 descr="ESC RLOGO_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088" y="115888"/>
            <a:ext cx="11525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Left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20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85800" y="6248400"/>
            <a:ext cx="8458200" cy="609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009999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Euro Heart Survey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2DDF2-DDCB-4FFD-A3F4-B6D6C251CAB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2296" name="Picture 13" descr="EASII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0"/>
            <a:ext cx="1008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 descr="ESC RLOGO_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088" y="115888"/>
            <a:ext cx="11525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Left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20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85800" y="6248400"/>
            <a:ext cx="8458200" cy="609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009999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Euro Heart Survey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2DDF2-DDCB-4FFD-A3F4-B6D6C251CAB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2296" name="Picture 13" descr="EASII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0"/>
            <a:ext cx="1008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 descr="ESC RLOGO_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088" y="115888"/>
            <a:ext cx="11525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Left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20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85800" y="6248400"/>
            <a:ext cx="8458200" cy="609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009999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Euro Heart Survey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2DDF2-DDCB-4FFD-A3F4-B6D6C251CAB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2296" name="Picture 13" descr="EASII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0"/>
            <a:ext cx="1008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 descr="ESC RLOGO_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088" y="115888"/>
            <a:ext cx="11525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6699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66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66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468995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68996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4689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98500" y="10731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3"/>
            <a:endParaRPr lang="en-GB" smtClean="0"/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26629" name="Picture 9" descr="ESC LOGO_TRANSPAREN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4375" y="6015038"/>
            <a:ext cx="809625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9003" name="Text Box 11"/>
          <p:cNvSpPr txBox="1">
            <a:spLocks noChangeArrowheads="1"/>
          </p:cNvSpPr>
          <p:nvPr userDrawn="1"/>
        </p:nvSpPr>
        <p:spPr bwMode="auto">
          <a:xfrm>
            <a:off x="660400" y="6457950"/>
            <a:ext cx="81883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>
                <a:solidFill>
                  <a:srgbClr val="FFFFFF"/>
                </a:solidFill>
                <a:latin typeface="Verdana" pitchFamily="34" charset="0"/>
              </a:rPr>
              <a:t>The Council on Cardiovascular Nursing and Allied Health Professions </a:t>
            </a:r>
            <a:endParaRPr lang="en-GB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3C36B8-E922-4EF1-8492-93D0A769D326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1587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600" b="1">
              <a:solidFill>
                <a:srgbClr val="171FC4"/>
              </a:solidFill>
              <a:ea typeface="ＭＳ Ｐゴシック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39940" name="Picture 4" descr="CoeurEH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66700"/>
            <a:ext cx="10572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1589" name="Rectangle 5"/>
          <p:cNvSpPr>
            <a:spLocks noChangeArrowheads="1"/>
          </p:cNvSpPr>
          <p:nvPr userDrawn="1"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000" b="1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8" r:id="rId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ndeau_E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21313"/>
            <a:ext cx="91440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47" name="Rectangle 3"/>
          <p:cNvSpPr>
            <a:spLocks noGrp="1" noChangeArrowheads="1"/>
          </p:cNvSpPr>
          <p:nvPr/>
        </p:nvSpPr>
        <p:spPr bwMode="auto">
          <a:xfrm>
            <a:off x="2411413" y="6356350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600" b="1">
              <a:solidFill>
                <a:srgbClr val="171FC4"/>
              </a:solidFill>
              <a:ea typeface="ＭＳ Ｐゴシック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600" b="1">
              <a:solidFill>
                <a:srgbClr val="3A4045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7172" name="Picture 4" descr="CoeurEH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66700"/>
            <a:ext cx="10572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49" name="Rectangle 5"/>
          <p:cNvSpPr>
            <a:spLocks noChangeArrowheads="1"/>
          </p:cNvSpPr>
          <p:nvPr userDrawn="1"/>
        </p:nvSpPr>
        <p:spPr bwMode="auto">
          <a:xfrm>
            <a:off x="-179388" y="0"/>
            <a:ext cx="103076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190" tIns="64095" rIns="128190" bIns="64095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000" b="1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1" r:id="rId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rgbClr val="3A4045"/>
          </a:solidFill>
          <a:latin typeface="Verdana" pitchFamily="34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000" b="1">
          <a:solidFill>
            <a:srgbClr val="3A4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defRPr sz="2800">
          <a:solidFill>
            <a:srgbClr val="3A4045"/>
          </a:solidFill>
          <a:latin typeface="+mj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400">
          <a:solidFill>
            <a:srgbClr val="3A4045"/>
          </a:solidFill>
          <a:latin typeface="+mj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n"/>
        <a:defRPr sz="2000">
          <a:solidFill>
            <a:srgbClr val="3A4045"/>
          </a:solidFill>
          <a:latin typeface="+mj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A4045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11" Type="http://schemas.openxmlformats.org/officeDocument/2006/relationships/image" Target="../media/image4.jpe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jpeg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43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jpeg"/><Relationship Id="rId2" Type="http://schemas.openxmlformats.org/officeDocument/2006/relationships/image" Target="../media/image16.jpe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24.png"/><Relationship Id="rId19" Type="http://schemas.openxmlformats.org/officeDocument/2006/relationships/image" Target="../media/image41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4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39.png"/><Relationship Id="rId5" Type="http://schemas.openxmlformats.org/officeDocument/2006/relationships/image" Target="../media/image58.png"/><Relationship Id="rId10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36.png"/><Relationship Id="rId1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0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cardio.org/prevention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cardio.org/preventio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571480"/>
            <a:ext cx="8229600" cy="45259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GB" sz="3600" b="1" dirty="0" smtClean="0">
              <a:solidFill>
                <a:srgbClr val="595959"/>
              </a:solidFill>
              <a:latin typeface="Arial" charset="0"/>
              <a:ea typeface="ＭＳ Ｐゴシック" pitchFamily="34" charset="-128"/>
            </a:endParaRPr>
          </a:p>
          <a:p>
            <a:pPr algn="ctr">
              <a:buFont typeface="Wingdings" pitchFamily="2" charset="2"/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EUROASPIRE I - III</a:t>
            </a:r>
            <a:endParaRPr lang="en-GB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34" charset="-128"/>
            </a:endParaRPr>
          </a:p>
          <a:p>
            <a:pPr algn="ctr"/>
            <a:endParaRPr lang="en-GB" b="1" dirty="0" smtClean="0">
              <a:solidFill>
                <a:srgbClr val="595959"/>
              </a:solidFill>
              <a:latin typeface="Arial" charset="0"/>
              <a:ea typeface="ＭＳ Ｐゴシック" pitchFamily="34" charset="-128"/>
            </a:endParaRPr>
          </a:p>
          <a:p>
            <a:pPr algn="ctr">
              <a:buFont typeface="Wingdings" pitchFamily="2" charset="2"/>
              <a:buNone/>
            </a:pPr>
            <a:r>
              <a:rPr lang="en-GB" b="1" dirty="0" smtClean="0">
                <a:solidFill>
                  <a:srgbClr val="595959"/>
                </a:solidFill>
                <a:latin typeface="Arial" charset="0"/>
                <a:ea typeface="ＭＳ Ｐゴシック" pitchFamily="34" charset="-128"/>
              </a:rPr>
              <a:t>Professor David A Wood</a:t>
            </a:r>
          </a:p>
          <a:p>
            <a:pPr algn="ctr">
              <a:buFont typeface="Wingdings" pitchFamily="2" charset="2"/>
              <a:buNone/>
            </a:pPr>
            <a:r>
              <a:rPr lang="en-GB" b="1" dirty="0" smtClean="0">
                <a:solidFill>
                  <a:srgbClr val="595959"/>
                </a:solidFill>
                <a:latin typeface="Arial" charset="0"/>
                <a:ea typeface="ＭＳ Ｐゴシック" pitchFamily="34" charset="-128"/>
              </a:rPr>
              <a:t>Garfield Weston Professor of Cardiovascular Medicine</a:t>
            </a:r>
          </a:p>
          <a:p>
            <a:pPr algn="ctr">
              <a:buFont typeface="Wingdings" pitchFamily="2" charset="2"/>
              <a:buNone/>
            </a:pPr>
            <a:r>
              <a:rPr lang="en-GB" b="1" dirty="0" smtClean="0">
                <a:solidFill>
                  <a:srgbClr val="595959"/>
                </a:solidFill>
                <a:latin typeface="Arial" charset="0"/>
                <a:ea typeface="ＭＳ Ｐゴシック" pitchFamily="34" charset="-128"/>
              </a:rPr>
              <a:t>International Centre for Circulatory Health</a:t>
            </a:r>
          </a:p>
          <a:p>
            <a:pPr algn="ctr">
              <a:buFont typeface="Wingdings" pitchFamily="2" charset="2"/>
              <a:buNone/>
            </a:pPr>
            <a:r>
              <a:rPr lang="en-GB" b="1" dirty="0" smtClean="0">
                <a:solidFill>
                  <a:srgbClr val="595959"/>
                </a:solidFill>
                <a:latin typeface="Arial" charset="0"/>
                <a:ea typeface="ＭＳ Ｐゴシック" pitchFamily="34" charset="-128"/>
              </a:rPr>
              <a:t>Imperial College London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200" dirty="0" smtClean="0"/>
              <a:t>What are the PRIORITIES for CVD prevention in clinical practice?</a:t>
            </a:r>
            <a:endParaRPr lang="en-GB" sz="3200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689100"/>
            <a:ext cx="8329612" cy="45259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sz="2000" b="1" smtClean="0"/>
              <a:t>Patients with established atherosclerotic CVD</a:t>
            </a:r>
          </a:p>
          <a:p>
            <a:pPr marL="609600" indent="-609600">
              <a:buFontTx/>
              <a:buAutoNum type="arabicPeriod"/>
            </a:pPr>
            <a:endParaRPr lang="en-GB" sz="2000" b="1" smtClean="0"/>
          </a:p>
          <a:p>
            <a:pPr marL="609600" indent="-609600">
              <a:buFontTx/>
              <a:buAutoNum type="arabicPeriod"/>
            </a:pPr>
            <a:r>
              <a:rPr lang="en-GB" sz="2000" b="1" smtClean="0"/>
              <a:t>Asymptomatic individuals who are at increased risk of CVD because of</a:t>
            </a:r>
          </a:p>
          <a:p>
            <a:pPr marL="609600" indent="-609600">
              <a:buFontTx/>
              <a:buNone/>
            </a:pPr>
            <a:r>
              <a:rPr lang="en-GB" sz="1800" b="1" smtClean="0"/>
              <a:t>  2.1 Multiple risk factors resulting in raised total CVD risk (≥5%  10-year risk of CVD death)</a:t>
            </a:r>
          </a:p>
          <a:p>
            <a:pPr marL="609600" indent="-609600">
              <a:buFontTx/>
              <a:buNone/>
            </a:pPr>
            <a:r>
              <a:rPr lang="en-GB" sz="1800" b="1" smtClean="0"/>
              <a:t>  2.2 Diabetes type 2 and type 1 with microalbuminuria </a:t>
            </a:r>
          </a:p>
          <a:p>
            <a:pPr marL="609600" indent="-609600">
              <a:buFontTx/>
              <a:buNone/>
            </a:pPr>
            <a:r>
              <a:rPr lang="en-GB" sz="1800" b="1" smtClean="0"/>
              <a:t>  2.3 Markedly increased single risk factors especially if associated with end-organ damage</a:t>
            </a:r>
          </a:p>
          <a:p>
            <a:pPr marL="609600" indent="-609600">
              <a:buFontTx/>
              <a:buNone/>
            </a:pPr>
            <a:endParaRPr lang="en-GB" sz="1800" b="1" smtClean="0"/>
          </a:p>
          <a:p>
            <a:pPr marL="609600" indent="-609600">
              <a:buFontTx/>
              <a:buAutoNum type="arabicPlain" startAt="3"/>
            </a:pPr>
            <a:r>
              <a:rPr lang="en-GB" sz="2000" b="1" smtClean="0"/>
              <a:t>Close relatives of subjects with premature atherosclerotic CVD or of those at particularly high risk</a:t>
            </a:r>
          </a:p>
          <a:p>
            <a:pPr marL="609600" indent="-609600">
              <a:buFontTx/>
              <a:buNone/>
            </a:pPr>
            <a:r>
              <a:rPr lang="en-GB" sz="2400" b="1" smtClean="0">
                <a:solidFill>
                  <a:srgbClr val="FF0000"/>
                </a:solidFill>
              </a:rPr>
              <a:t>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Ather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026" descr="computero"/>
          <p:cNvSpPr>
            <a:spLocks noChangeArrowheads="1"/>
          </p:cNvSpPr>
          <p:nvPr/>
        </p:nvSpPr>
        <p:spPr bwMode="auto">
          <a:xfrm>
            <a:off x="0" y="1219200"/>
            <a:ext cx="9144000" cy="4829175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8091"/>
              </a:solidFill>
              <a:latin typeface="Times New Roman" pitchFamily="18" charset="0"/>
            </a:endParaRPr>
          </a:p>
        </p:txBody>
      </p:sp>
      <p:sp>
        <p:nvSpPr>
          <p:cNvPr id="7065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508635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GB" sz="4200" smtClean="0"/>
              <a:t>From SCORE to                         </a:t>
            </a:r>
          </a:p>
        </p:txBody>
      </p:sp>
      <p:sp>
        <p:nvSpPr>
          <p:cNvPr id="113668" name="Rectangle 1028"/>
          <p:cNvSpPr>
            <a:spLocks noChangeArrowheads="1"/>
          </p:cNvSpPr>
          <p:nvPr/>
        </p:nvSpPr>
        <p:spPr bwMode="auto">
          <a:xfrm>
            <a:off x="0" y="4191000"/>
            <a:ext cx="5105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GB" sz="2300">
                <a:solidFill>
                  <a:srgbClr val="008294"/>
                </a:solidFill>
              </a:rPr>
              <a:t>                The </a:t>
            </a:r>
            <a:r>
              <a:rPr lang="en-GB" sz="2300">
                <a:solidFill>
                  <a:srgbClr val="EE9A01"/>
                </a:solidFill>
              </a:rPr>
              <a:t>electronic interactive version</a:t>
            </a:r>
            <a:r>
              <a:rPr lang="en-GB" sz="2300">
                <a:solidFill>
                  <a:srgbClr val="008294"/>
                </a:solidFill>
              </a:rPr>
              <a:t> of SCORE:</a:t>
            </a:r>
          </a:p>
        </p:txBody>
      </p:sp>
      <p:sp>
        <p:nvSpPr>
          <p:cNvPr id="113669" name="Rectangle 1029"/>
          <p:cNvSpPr>
            <a:spLocks noChangeArrowheads="1"/>
          </p:cNvSpPr>
          <p:nvPr/>
        </p:nvSpPr>
        <p:spPr bwMode="auto">
          <a:xfrm>
            <a:off x="2514600" y="1600200"/>
            <a:ext cx="2971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7325" indent="-18732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9A01"/>
              </a:buClr>
              <a:buFontTx/>
              <a:buChar char="•"/>
            </a:pPr>
            <a:r>
              <a:rPr lang="en-GB" sz="2400">
                <a:solidFill>
                  <a:srgbClr val="008294"/>
                </a:solidFill>
                <a:cs typeface="Arial" charset="0"/>
              </a:rPr>
              <a:t>Same risk factors</a:t>
            </a:r>
          </a:p>
          <a:p>
            <a:pPr marL="187325" indent="-18732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9A01"/>
              </a:buClr>
              <a:buFontTx/>
              <a:buChar char="•"/>
            </a:pPr>
            <a:r>
              <a:rPr lang="en-GB" sz="2400">
                <a:solidFill>
                  <a:srgbClr val="008294"/>
                </a:solidFill>
                <a:cs typeface="Arial" charset="0"/>
              </a:rPr>
              <a:t>Same end-points</a:t>
            </a:r>
          </a:p>
          <a:p>
            <a:pPr marL="187325" indent="-18732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9A01"/>
              </a:buClr>
              <a:buFontTx/>
              <a:buChar char="•"/>
            </a:pPr>
            <a:r>
              <a:rPr lang="en-GB" sz="2400">
                <a:solidFill>
                  <a:srgbClr val="008294"/>
                </a:solidFill>
                <a:cs typeface="Arial" charset="0"/>
              </a:rPr>
              <a:t>Same colours</a:t>
            </a:r>
            <a:endParaRPr lang="fr-FR" sz="2400">
              <a:solidFill>
                <a:srgbClr val="008294"/>
              </a:solidFill>
              <a:cs typeface="Arial" charset="0"/>
            </a:endParaRPr>
          </a:p>
        </p:txBody>
      </p:sp>
      <p:sp>
        <p:nvSpPr>
          <p:cNvPr id="113670" name="Text Box 1030"/>
          <p:cNvSpPr txBox="1">
            <a:spLocks noChangeArrowheads="1"/>
          </p:cNvSpPr>
          <p:nvPr/>
        </p:nvSpPr>
        <p:spPr bwMode="auto">
          <a:xfrm>
            <a:off x="1066800" y="5591175"/>
            <a:ext cx="426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1200">
                <a:solidFill>
                  <a:srgbClr val="008091"/>
                </a:solidFill>
              </a:rPr>
              <a:t>developed by the Research Centre for Prevention and Health, Glostrup University, Denmark</a:t>
            </a:r>
            <a:endParaRPr lang="en-US" sz="1200">
              <a:solidFill>
                <a:srgbClr val="008091"/>
              </a:solidFill>
            </a:endParaRPr>
          </a:p>
        </p:txBody>
      </p:sp>
      <p:sp>
        <p:nvSpPr>
          <p:cNvPr id="113671" name="Rectangle 1031" descr="logo_hearscore"/>
          <p:cNvSpPr>
            <a:spLocks noChangeArrowheads="1"/>
          </p:cNvSpPr>
          <p:nvPr/>
        </p:nvSpPr>
        <p:spPr bwMode="auto">
          <a:xfrm>
            <a:off x="1639888" y="4953000"/>
            <a:ext cx="3201987" cy="487363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8091"/>
              </a:solidFill>
              <a:latin typeface="Times New Roman" pitchFamily="18" charset="0"/>
            </a:endParaRPr>
          </a:p>
        </p:txBody>
      </p:sp>
      <p:sp>
        <p:nvSpPr>
          <p:cNvPr id="113672" name="Rectangle 1032" descr="logo_hearscore"/>
          <p:cNvSpPr>
            <a:spLocks noChangeArrowheads="1"/>
          </p:cNvSpPr>
          <p:nvPr/>
        </p:nvSpPr>
        <p:spPr bwMode="auto">
          <a:xfrm>
            <a:off x="5219700" y="401638"/>
            <a:ext cx="3201988" cy="487362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8091"/>
              </a:solidFill>
              <a:latin typeface="Times New Roman" pitchFamily="18" charset="0"/>
            </a:endParaRPr>
          </a:p>
        </p:txBody>
      </p:sp>
      <p:grpSp>
        <p:nvGrpSpPr>
          <p:cNvPr id="2" name="Group 1042"/>
          <p:cNvGrpSpPr>
            <a:grpSpLocks/>
          </p:cNvGrpSpPr>
          <p:nvPr/>
        </p:nvGrpSpPr>
        <p:grpSpPr bwMode="auto">
          <a:xfrm>
            <a:off x="544513" y="1066800"/>
            <a:ext cx="1768475" cy="2286000"/>
            <a:chOff x="480" y="672"/>
            <a:chExt cx="1040" cy="1344"/>
          </a:xfrm>
        </p:grpSpPr>
        <p:sp>
          <p:nvSpPr>
            <p:cNvPr id="113674" name="Rectangle 1041"/>
            <p:cNvSpPr>
              <a:spLocks noChangeArrowheads="1"/>
            </p:cNvSpPr>
            <p:nvPr/>
          </p:nvSpPr>
          <p:spPr bwMode="auto">
            <a:xfrm>
              <a:off x="480" y="672"/>
              <a:ext cx="816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8091"/>
                </a:solidFill>
                <a:latin typeface="Times New Roman" pitchFamily="18" charset="0"/>
              </a:endParaRPr>
            </a:p>
          </p:txBody>
        </p:sp>
        <p:sp>
          <p:nvSpPr>
            <p:cNvPr id="113675" name="Rectangle 1040"/>
            <p:cNvSpPr>
              <a:spLocks noChangeArrowheads="1"/>
            </p:cNvSpPr>
            <p:nvPr/>
          </p:nvSpPr>
          <p:spPr bwMode="auto">
            <a:xfrm>
              <a:off x="576" y="768"/>
              <a:ext cx="816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8091"/>
                </a:solidFill>
                <a:latin typeface="Times New Roman" pitchFamily="18" charset="0"/>
              </a:endParaRPr>
            </a:p>
          </p:txBody>
        </p:sp>
        <p:grpSp>
          <p:nvGrpSpPr>
            <p:cNvPr id="3" name="Group 1039"/>
            <p:cNvGrpSpPr>
              <a:grpSpLocks/>
            </p:cNvGrpSpPr>
            <p:nvPr/>
          </p:nvGrpSpPr>
          <p:grpSpPr bwMode="auto">
            <a:xfrm>
              <a:off x="672" y="864"/>
              <a:ext cx="848" cy="1152"/>
              <a:chOff x="432" y="1152"/>
              <a:chExt cx="601" cy="816"/>
            </a:xfrm>
          </p:grpSpPr>
          <p:sp>
            <p:nvSpPr>
              <p:cNvPr id="113677" name="Rectangle 1038"/>
              <p:cNvSpPr>
                <a:spLocks noChangeArrowheads="1"/>
              </p:cNvSpPr>
              <p:nvPr/>
            </p:nvSpPr>
            <p:spPr bwMode="auto">
              <a:xfrm>
                <a:off x="432" y="1152"/>
                <a:ext cx="601" cy="8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809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3678" name="Rectangle 1035" descr="chart_low_smalljpg"/>
              <p:cNvSpPr>
                <a:spLocks noChangeArrowheads="1"/>
              </p:cNvSpPr>
              <p:nvPr/>
            </p:nvSpPr>
            <p:spPr bwMode="auto">
              <a:xfrm>
                <a:off x="465" y="1200"/>
                <a:ext cx="531" cy="732"/>
              </a:xfrm>
              <a:prstGeom prst="rect">
                <a:avLst/>
              </a:prstGeom>
              <a:blipFill dpi="0" rotWithShape="0">
                <a:blip r:embed="rId4" cstate="print"/>
                <a:srcRect/>
                <a:stretch>
                  <a:fillRect/>
                </a:stretch>
              </a:blip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8091"/>
                  </a:solidFill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5875" y="882650"/>
            <a:ext cx="7412038" cy="760413"/>
          </a:xfrm>
        </p:spPr>
        <p:txBody>
          <a:bodyPr/>
          <a:lstStyle/>
          <a:p>
            <a:pPr>
              <a:defRPr/>
            </a:pPr>
            <a:r>
              <a:rPr lang="en-GB" sz="36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What are the OBJECTIVES of CVD prevention?</a:t>
            </a:r>
            <a:r>
              <a:rPr lang="en-GB" sz="4400" b="1" dirty="0" smtClean="0">
                <a:solidFill>
                  <a:srgbClr val="FFFF00"/>
                </a:solidFill>
              </a:rPr>
              <a:t/>
            </a:r>
            <a:br>
              <a:rPr lang="en-GB" sz="4400" b="1" dirty="0" smtClean="0">
                <a:solidFill>
                  <a:srgbClr val="FFFF00"/>
                </a:solidFill>
              </a:rPr>
            </a:b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214422"/>
            <a:ext cx="8329612" cy="4525962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endParaRPr lang="en-GB" sz="2800" b="1" dirty="0" smtClean="0">
              <a:solidFill>
                <a:srgbClr val="FFFF00"/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b="1" dirty="0" smtClean="0"/>
              <a:t>2.   To achieve more rigorous risk factor control in </a:t>
            </a:r>
            <a:r>
              <a:rPr lang="en-GB" sz="2000" b="1" dirty="0" smtClean="0">
                <a:solidFill>
                  <a:srgbClr val="FF0000"/>
                </a:solidFill>
              </a:rPr>
              <a:t>high risk </a:t>
            </a:r>
            <a:r>
              <a:rPr lang="en-GB" sz="2000" b="1" dirty="0" smtClean="0"/>
              <a:t>subjects, especially those with established CVD or diabetes through a healthy lifestyle and effective management of all risk factors: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sz="2400" b="1" dirty="0" smtClean="0"/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en-GB" sz="1800" b="1" dirty="0" smtClean="0"/>
              <a:t>3.1 Blood pressure under 130/80 mmHg if feasible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en-GB" sz="1800" b="1" dirty="0" smtClean="0"/>
              <a:t>3.2 Total cholesterol &lt;4.5 </a:t>
            </a:r>
            <a:r>
              <a:rPr lang="en-GB" sz="1800" b="1" dirty="0" err="1" smtClean="0"/>
              <a:t>mmol</a:t>
            </a:r>
            <a:r>
              <a:rPr lang="en-GB" sz="1800" b="1" dirty="0" smtClean="0"/>
              <a:t>/L (~175 mg/</a:t>
            </a:r>
            <a:r>
              <a:rPr lang="en-GB" sz="1800" b="1" dirty="0" err="1" smtClean="0"/>
              <a:t>dL</a:t>
            </a:r>
            <a:r>
              <a:rPr lang="en-GB" sz="1800" b="1" dirty="0" smtClean="0"/>
              <a:t>) with an option of &lt;4 </a:t>
            </a:r>
            <a:r>
              <a:rPr lang="en-GB" sz="1800" b="1" dirty="0" err="1" smtClean="0"/>
              <a:t>mmol</a:t>
            </a:r>
            <a:r>
              <a:rPr lang="en-GB" sz="1800" b="1" dirty="0" smtClean="0"/>
              <a:t>/L (~155 mg/</a:t>
            </a:r>
            <a:r>
              <a:rPr lang="en-GB" sz="1800" b="1" dirty="0" err="1" smtClean="0"/>
              <a:t>dL</a:t>
            </a:r>
            <a:r>
              <a:rPr lang="en-GB" sz="1800" b="1" dirty="0" smtClean="0"/>
              <a:t>) if feasible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en-GB" sz="1800" b="1" dirty="0" smtClean="0"/>
              <a:t>3.3 LDL cholesterol &lt;2.5 </a:t>
            </a:r>
            <a:r>
              <a:rPr lang="en-GB" sz="1800" b="1" dirty="0" err="1" smtClean="0"/>
              <a:t>mmol</a:t>
            </a:r>
            <a:r>
              <a:rPr lang="en-GB" sz="1800" b="1" dirty="0" smtClean="0"/>
              <a:t>/L (~100 mg/</a:t>
            </a:r>
            <a:r>
              <a:rPr lang="en-GB" sz="1800" b="1" dirty="0" err="1" smtClean="0"/>
              <a:t>dL</a:t>
            </a:r>
            <a:r>
              <a:rPr lang="en-GB" sz="1800" b="1" dirty="0" smtClean="0"/>
              <a:t>) with an option of &lt;2mmol/L (~80 mg/</a:t>
            </a:r>
            <a:r>
              <a:rPr lang="en-GB" sz="1800" b="1" dirty="0" err="1" smtClean="0"/>
              <a:t>dL</a:t>
            </a:r>
            <a:r>
              <a:rPr lang="en-GB" sz="1800" b="1" dirty="0" smtClean="0"/>
              <a:t>) if feasible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en-GB" sz="1800" b="1" dirty="0" smtClean="0"/>
              <a:t>3.4 Fasting blood glucose &lt;6 </a:t>
            </a:r>
            <a:r>
              <a:rPr lang="en-GB" sz="1800" b="1" dirty="0" err="1" smtClean="0"/>
              <a:t>mmol</a:t>
            </a:r>
            <a:r>
              <a:rPr lang="en-GB" sz="1800" b="1" dirty="0" smtClean="0"/>
              <a:t>/L (~110 mg/</a:t>
            </a:r>
            <a:r>
              <a:rPr lang="en-GB" sz="1800" b="1" dirty="0" err="1" smtClean="0"/>
              <a:t>dL</a:t>
            </a:r>
            <a:r>
              <a:rPr lang="en-GB" sz="1800" b="1" dirty="0" smtClean="0"/>
              <a:t>) and HbA1c &lt;6.5% if feasible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endParaRPr lang="en-GB" sz="2000" b="1" dirty="0" smtClean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b="1" dirty="0" smtClean="0"/>
              <a:t>3.   To consider  </a:t>
            </a:r>
            <a:r>
              <a:rPr lang="en-GB" sz="2000" b="1" dirty="0" err="1" smtClean="0"/>
              <a:t>cardioprotective</a:t>
            </a:r>
            <a:r>
              <a:rPr lang="en-GB" sz="2000" b="1" dirty="0" smtClean="0"/>
              <a:t> drug therapy in these high risk subjects especially those with established atherosclerotic CVD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dirty="0" smtClean="0"/>
              <a:t> </a:t>
            </a:r>
          </a:p>
          <a:p>
            <a:pPr algn="ctr">
              <a:lnSpc>
                <a:spcPct val="80000"/>
              </a:lnSpc>
              <a:buNone/>
            </a:pPr>
            <a:r>
              <a:rPr lang="en-GB" dirty="0" smtClean="0"/>
              <a:t>  </a:t>
            </a:r>
          </a:p>
          <a:p>
            <a:pPr algn="ctr">
              <a:lnSpc>
                <a:spcPct val="80000"/>
              </a:lnSpc>
              <a:buNone/>
            </a:pPr>
            <a:endParaRPr lang="en-GB" dirty="0" smtClean="0"/>
          </a:p>
          <a:p>
            <a:pPr algn="ctr">
              <a:lnSpc>
                <a:spcPct val="80000"/>
              </a:lnSpc>
              <a:buNone/>
            </a:pPr>
            <a:r>
              <a:rPr lang="en-GB" dirty="0" smtClean="0">
                <a:solidFill>
                  <a:srgbClr val="FF0000"/>
                </a:solidFill>
              </a:rPr>
              <a:t>  </a:t>
            </a: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</a:t>
            </a: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 and rehabilitation strategy for patients with vascular disease</a:t>
            </a:r>
            <a:endParaRPr lang="en-GB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GB" dirty="0" smtClean="0"/>
          </a:p>
          <a:p>
            <a:pPr algn="ctr">
              <a:lnSpc>
                <a:spcPct val="80000"/>
              </a:lnSpc>
              <a:buNone/>
            </a:pPr>
            <a:endParaRPr lang="en-GB" dirty="0" smtClean="0"/>
          </a:p>
          <a:p>
            <a:pPr algn="ctr">
              <a:lnSpc>
                <a:spcPct val="80000"/>
              </a:lnSpc>
            </a:pPr>
            <a:endParaRPr lang="en-GB" dirty="0" smtClean="0"/>
          </a:p>
        </p:txBody>
      </p:sp>
      <p:sp>
        <p:nvSpPr>
          <p:cNvPr id="37891" name="Title 4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1143000"/>
          </a:xfrm>
        </p:spPr>
        <p:txBody>
          <a:bodyPr/>
          <a:lstStyle/>
          <a:p>
            <a:r>
              <a:rPr lang="en-GB" sz="3600" b="1" smtClean="0"/>
              <a:t>Strategies for prevention of cardiovascular disease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ur-po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3338" y="1268413"/>
            <a:ext cx="4225925" cy="46815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13315" name="Picture 3" descr="f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350" y="1447800"/>
            <a:ext cx="552450" cy="3810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246938" y="1855788"/>
            <a:ext cx="847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sz="1600" smtClean="0">
                <a:solidFill>
                  <a:srgbClr val="000000"/>
                </a:solidFill>
                <a:ea typeface="ＭＳ Ｐゴシック" pitchFamily="34" charset="-128"/>
              </a:rPr>
              <a:t>Finland</a:t>
            </a:r>
          </a:p>
        </p:txBody>
      </p:sp>
      <p:pic>
        <p:nvPicPr>
          <p:cNvPr id="13317" name="Picture 5" descr="c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6638" y="3581400"/>
            <a:ext cx="5381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875463" y="3913188"/>
            <a:ext cx="1603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600" smtClean="0">
                <a:solidFill>
                  <a:srgbClr val="000000"/>
                </a:solidFill>
                <a:ea typeface="ＭＳ Ｐゴシック" pitchFamily="34" charset="-128"/>
              </a:rPr>
              <a:t>Czech Republic</a:t>
            </a:r>
            <a:endParaRPr lang="nl-NL" sz="16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13319" name="Picture 7" descr="f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3789363"/>
            <a:ext cx="536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258888" y="4221163"/>
            <a:ext cx="815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600" smtClean="0">
                <a:solidFill>
                  <a:srgbClr val="000000"/>
                </a:solidFill>
                <a:ea typeface="ＭＳ Ｐゴシック" pitchFamily="34" charset="-128"/>
              </a:rPr>
              <a:t>France</a:t>
            </a:r>
            <a:endParaRPr lang="nl-NL" sz="16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13321" name="Picture 9" descr="d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3463" y="2514600"/>
            <a:ext cx="5413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7148513" y="2922588"/>
            <a:ext cx="1020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600" smtClean="0">
                <a:solidFill>
                  <a:srgbClr val="000000"/>
                </a:solidFill>
                <a:ea typeface="ＭＳ Ｐゴシック" pitchFamily="34" charset="-128"/>
              </a:rPr>
              <a:t>Germany</a:t>
            </a:r>
            <a:endParaRPr lang="nl-NL" sz="16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13323" name="Picture 11" descr="h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1725" y="4724400"/>
            <a:ext cx="5381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7235825" y="5229225"/>
            <a:ext cx="950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600" smtClean="0">
                <a:solidFill>
                  <a:srgbClr val="000000"/>
                </a:solidFill>
                <a:ea typeface="ＭＳ Ｐゴシック" pitchFamily="34" charset="-128"/>
              </a:rPr>
              <a:t>Hungary</a:t>
            </a:r>
            <a:endParaRPr lang="nl-NL" sz="16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13325" name="Picture 13" descr="i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350" y="4724400"/>
            <a:ext cx="5334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1331913" y="5157788"/>
            <a:ext cx="720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sz="1600" smtClean="0">
                <a:solidFill>
                  <a:srgbClr val="000000"/>
                </a:solidFill>
                <a:ea typeface="ＭＳ Ｐゴシック" pitchFamily="34" charset="-128"/>
              </a:rPr>
              <a:t>Italy</a:t>
            </a:r>
          </a:p>
        </p:txBody>
      </p:sp>
      <p:pic>
        <p:nvPicPr>
          <p:cNvPr id="13327" name="Picture 15" descr="n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350" y="1628775"/>
            <a:ext cx="5334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71550" y="2133600"/>
            <a:ext cx="1763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600" smtClean="0">
                <a:solidFill>
                  <a:srgbClr val="000000"/>
                </a:solidFill>
                <a:ea typeface="ＭＳ Ｐゴシック" pitchFamily="34" charset="-128"/>
              </a:rPr>
              <a:t>Netherlands</a:t>
            </a:r>
            <a:endParaRPr lang="nl-NL" sz="20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13329" name="Picture 17" descr="si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3350" y="2708275"/>
            <a:ext cx="5445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1187450" y="3141663"/>
            <a:ext cx="960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600" smtClean="0">
                <a:solidFill>
                  <a:srgbClr val="000000"/>
                </a:solidFill>
                <a:ea typeface="ＭＳ Ｐゴシック" pitchFamily="34" charset="-128"/>
              </a:rPr>
              <a:t>Slovenia</a:t>
            </a:r>
            <a:endParaRPr lang="nl-NL" sz="16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900113" y="188913"/>
            <a:ext cx="77724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3200" b="1" smtClean="0">
                <a:solidFill>
                  <a:srgbClr val="000000"/>
                </a:solidFill>
                <a:ea typeface="ＭＳ Ｐゴシック" pitchFamily="34" charset="-128"/>
              </a:rPr>
              <a:t>EUROASPIRE I, II and III</a:t>
            </a:r>
            <a:endParaRPr lang="nl-NL" sz="3200" b="1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4064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 flipH="1" flipV="1">
            <a:off x="1979613" y="1844675"/>
            <a:ext cx="2306637" cy="20494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 flipH="1" flipV="1">
            <a:off x="1979613" y="3933825"/>
            <a:ext cx="2016125" cy="7143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 flipH="1">
            <a:off x="1979613" y="4868863"/>
            <a:ext cx="2952750" cy="730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 flipV="1">
            <a:off x="5621338" y="1600200"/>
            <a:ext cx="1693862" cy="9906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 flipV="1">
            <a:off x="4787900" y="2667000"/>
            <a:ext cx="2527300" cy="14827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5219700" y="3733800"/>
            <a:ext cx="2095500" cy="4159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1979613" y="2924175"/>
            <a:ext cx="3168650" cy="15843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5580063" y="4437063"/>
            <a:ext cx="1800225" cy="5048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 flipV="1">
            <a:off x="1476375" y="692150"/>
            <a:ext cx="6624638" cy="0"/>
          </a:xfrm>
          <a:prstGeom prst="line">
            <a:avLst/>
          </a:prstGeom>
          <a:noFill/>
          <a:ln w="57150" cmpd="thinThick">
            <a:solidFill>
              <a:srgbClr val="990033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13342" name="Picture 30" descr="EASII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27988" y="115888"/>
            <a:ext cx="1008062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323528" y="6381328"/>
            <a:ext cx="78692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rgbClr val="000000"/>
                </a:solidFill>
                <a:latin typeface="Verdana" pitchFamily="34" charset="0"/>
              </a:rPr>
              <a:t>K Kotseva, et al Lancet 2009; 373; 929-940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116013" y="333375"/>
            <a:ext cx="68405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000" b="1">
                <a:solidFill>
                  <a:srgbClr val="000000"/>
                </a:solidFill>
              </a:rPr>
              <a:t>Prevalence of smoking, obesity* and central obesity**</a:t>
            </a:r>
            <a:endParaRPr lang="nl-NL" sz="2000" b="1">
              <a:solidFill>
                <a:srgbClr val="000000"/>
              </a:solidFill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755650" y="1200150"/>
          <a:ext cx="7416800" cy="4533900"/>
        </p:xfrm>
        <a:graphic>
          <a:graphicData uri="http://schemas.openxmlformats.org/presentationml/2006/ole">
            <p:oleObj spid="_x0000_s343042" name="Chart" r:id="rId3" imgW="8572500" imgH="5048301" progId="MSGraph.Chart.8">
              <p:embed followColorScheme="full"/>
            </p:oleObj>
          </a:graphicData>
        </a:graphic>
      </p:graphicFrame>
      <p:pic>
        <p:nvPicPr>
          <p:cNvPr id="3076" name="Picture 4" descr="EASI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550" y="188913"/>
            <a:ext cx="10080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1403350" y="765175"/>
            <a:ext cx="6408738" cy="0"/>
          </a:xfrm>
          <a:prstGeom prst="line">
            <a:avLst/>
          </a:prstGeom>
          <a:noFill/>
          <a:ln w="19050">
            <a:solidFill>
              <a:srgbClr val="EA38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339975" y="981075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200" b="1">
                <a:solidFill>
                  <a:srgbClr val="000000"/>
                </a:solidFill>
                <a:cs typeface="Arial" charset="0"/>
              </a:rPr>
              <a:t>*Body mass index ≥ 30 kg/m²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200" b="1">
                <a:solidFill>
                  <a:srgbClr val="000000"/>
                </a:solidFill>
                <a:cs typeface="Arial" charset="0"/>
              </a:rPr>
              <a:t>**Waist circumference </a:t>
            </a:r>
            <a:r>
              <a:rPr lang="nl-BE" sz="1200" b="1">
                <a:solidFill>
                  <a:srgbClr val="000000"/>
                </a:solidFill>
                <a:ea typeface="ＭＳ Ｐゴシック" pitchFamily="34" charset="-128"/>
              </a:rPr>
              <a:t>≥ 88 cm for women and ≥ 102 cm for men</a:t>
            </a:r>
            <a:endParaRPr lang="nl-BE" sz="1200" b="1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l-NL" sz="1200" b="1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187450" y="260350"/>
            <a:ext cx="66976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000" b="1">
                <a:solidFill>
                  <a:srgbClr val="000000"/>
                </a:solidFill>
              </a:rPr>
              <a:t>Prevalence of raised blood pressure*, elevated TC** and LDL-C***, and self-reported diabetes mellitus </a:t>
            </a:r>
            <a:endParaRPr lang="nl-NL" sz="2000" b="1">
              <a:solidFill>
                <a:srgbClr val="000000"/>
              </a:solidFill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90500" y="1557338"/>
          <a:ext cx="8775700" cy="4319587"/>
        </p:xfrm>
        <a:graphic>
          <a:graphicData uri="http://schemas.openxmlformats.org/presentationml/2006/ole">
            <p:oleObj spid="_x0000_s340994" name="Chart" r:id="rId3" imgW="8229600" imgH="5038547" progId="MSGraph.Chart.8">
              <p:embed followColorScheme="full"/>
            </p:oleObj>
          </a:graphicData>
        </a:graphic>
      </p:graphicFrame>
      <p:pic>
        <p:nvPicPr>
          <p:cNvPr id="4100" name="Picture 4" descr="EASI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088" y="260350"/>
            <a:ext cx="9366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1258888" y="836613"/>
            <a:ext cx="6265862" cy="0"/>
          </a:xfrm>
          <a:prstGeom prst="line">
            <a:avLst/>
          </a:prstGeom>
          <a:noFill/>
          <a:ln w="19050">
            <a:solidFill>
              <a:srgbClr val="EA38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258888" y="981075"/>
            <a:ext cx="56054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solidFill>
                  <a:srgbClr val="000000"/>
                </a:solidFill>
                <a:cs typeface="Arial" charset="0"/>
              </a:rPr>
              <a:t>*SBP/DBP ≥ 140/90 mmHg for non-diabetics or ≥ 130/80 mmHg diabetics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solidFill>
                  <a:srgbClr val="000000"/>
                </a:solidFill>
                <a:cs typeface="Arial" charset="0"/>
              </a:rPr>
              <a:t>** TC </a:t>
            </a:r>
            <a:r>
              <a:rPr lang="en-GB" sz="1200" b="1">
                <a:solidFill>
                  <a:srgbClr val="000000"/>
                </a:solidFill>
                <a:ea typeface="ＭＳ Ｐゴシック" pitchFamily="34" charset="-128"/>
              </a:rPr>
              <a:t>≥4.5 mmol/l; *** LDL-C ≥4.5 mmol/l</a:t>
            </a:r>
            <a:endParaRPr lang="en-GB" sz="1200" b="1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l-NL" sz="1200" b="1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1187450" y="260350"/>
            <a:ext cx="66976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000" b="1">
                <a:solidFill>
                  <a:srgbClr val="000000"/>
                </a:solidFill>
              </a:rPr>
              <a:t>Cardiovascular Protective Drug Therapies </a:t>
            </a:r>
            <a:endParaRPr lang="nl-NL" sz="2000" b="1">
              <a:solidFill>
                <a:srgbClr val="000000"/>
              </a:solidFill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90500" y="1557338"/>
          <a:ext cx="8775700" cy="4319587"/>
        </p:xfrm>
        <a:graphic>
          <a:graphicData uri="http://schemas.openxmlformats.org/presentationml/2006/ole">
            <p:oleObj spid="_x0000_s342018" name="Chart" r:id="rId4" imgW="8229600" imgH="5038725" progId="MSGraph.Chart.8">
              <p:embed followColorScheme="full"/>
            </p:oleObj>
          </a:graphicData>
        </a:graphic>
      </p:graphicFrame>
      <p:pic>
        <p:nvPicPr>
          <p:cNvPr id="5124" name="Picture 4" descr="EASI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088" y="260350"/>
            <a:ext cx="9366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258888" y="836613"/>
            <a:ext cx="6265862" cy="0"/>
          </a:xfrm>
          <a:prstGeom prst="line">
            <a:avLst/>
          </a:prstGeom>
          <a:noFill/>
          <a:ln w="19050">
            <a:solidFill>
              <a:srgbClr val="EA38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38" y="222250"/>
            <a:ext cx="8494712" cy="609600"/>
          </a:xfrm>
        </p:spPr>
        <p:txBody>
          <a:bodyPr/>
          <a:lstStyle/>
          <a:p>
            <a:pPr eaLnBrk="1" hangingPunct="1"/>
            <a:r>
              <a:rPr lang="en-GB" sz="3600" b="1" smtClean="0">
                <a:latin typeface="Tahoma" pitchFamily="34" charset="0"/>
                <a:cs typeface="Tahoma" pitchFamily="34" charset="0"/>
              </a:rPr>
              <a:t>Cardiac rehabilitation for patients with CHD</a:t>
            </a:r>
          </a:p>
        </p:txBody>
      </p:sp>
      <p:graphicFrame>
        <p:nvGraphicFramePr>
          <p:cNvPr id="1054723" name="Group 3"/>
          <p:cNvGraphicFramePr>
            <a:graphicFrameLocks noGrp="1"/>
          </p:cNvGraphicFramePr>
          <p:nvPr>
            <p:ph type="tbl" idx="1"/>
          </p:nvPr>
        </p:nvGraphicFramePr>
        <p:xfrm>
          <a:off x="642938" y="2071688"/>
          <a:ext cx="8032045" cy="1960499"/>
        </p:xfrm>
        <a:graphic>
          <a:graphicData uri="http://schemas.openxmlformats.org/drawingml/2006/table">
            <a:tbl>
              <a:tblPr/>
              <a:tblGrid>
                <a:gridCol w="1607256"/>
                <a:gridCol w="1409700"/>
                <a:gridCol w="1535289"/>
                <a:gridCol w="1481667"/>
                <a:gridCol w="1998133"/>
              </a:tblGrid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Clinical outcomes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Treatment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n/N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n/N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Statistical method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Effect size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mortality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326/4295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381/4137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0.80 (0.68,0.93)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Cardiac mortality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211/2706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267/2665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0.74 (0.61,0.90)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5" name="Text Box 47"/>
          <p:cNvSpPr txBox="1">
            <a:spLocks noChangeArrowheads="1"/>
          </p:cNvSpPr>
          <p:nvPr/>
        </p:nvSpPr>
        <p:spPr bwMode="auto">
          <a:xfrm>
            <a:off x="4500563" y="5786438"/>
            <a:ext cx="42719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smtClean="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</a:rPr>
              <a:t>Taylor R et al, Am J Med 2004; 116:682-692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eur-po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341438"/>
            <a:ext cx="4130675" cy="51054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80899" name="Picture 3" descr="f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5825" y="1773238"/>
            <a:ext cx="552450" cy="381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092950" y="2133600"/>
            <a:ext cx="86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Finland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01" name="Picture 5" descr="c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500438"/>
            <a:ext cx="503238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1042988" y="3789363"/>
            <a:ext cx="1476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Czech Republic</a:t>
            </a:r>
          </a:p>
        </p:txBody>
      </p:sp>
      <p:pic>
        <p:nvPicPr>
          <p:cNvPr id="80903" name="Picture 7" descr="f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933825"/>
            <a:ext cx="503237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323850" y="4221163"/>
            <a:ext cx="1184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France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05" name="Picture 9" descr="d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3141663"/>
            <a:ext cx="503237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06" name="Text Box 10"/>
          <p:cNvSpPr txBox="1">
            <a:spLocks noChangeArrowheads="1"/>
          </p:cNvSpPr>
          <p:nvPr/>
        </p:nvSpPr>
        <p:spPr bwMode="auto">
          <a:xfrm>
            <a:off x="179388" y="3429000"/>
            <a:ext cx="1116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Germany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07" name="Picture 11" descr="h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1013" y="3789363"/>
            <a:ext cx="538162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08" name="Text Box 12"/>
          <p:cNvSpPr txBox="1">
            <a:spLocks noChangeArrowheads="1"/>
          </p:cNvSpPr>
          <p:nvPr/>
        </p:nvSpPr>
        <p:spPr bwMode="auto">
          <a:xfrm>
            <a:off x="7956550" y="4076700"/>
            <a:ext cx="915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Hungary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09" name="Picture 13" descr="i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350" y="5516563"/>
            <a:ext cx="504825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1258888" y="5805488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Italy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11" name="Picture 15" descr="n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350" y="1916113"/>
            <a:ext cx="533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12" name="Text Box 16"/>
          <p:cNvSpPr txBox="1">
            <a:spLocks noChangeArrowheads="1"/>
          </p:cNvSpPr>
          <p:nvPr/>
        </p:nvSpPr>
        <p:spPr bwMode="auto">
          <a:xfrm>
            <a:off x="971550" y="2205038"/>
            <a:ext cx="1481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NL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Netherlands</a:t>
            </a:r>
          </a:p>
        </p:txBody>
      </p:sp>
      <p:sp>
        <p:nvSpPr>
          <p:cNvPr id="80913" name="Text Box 17"/>
          <p:cNvSpPr txBox="1">
            <a:spLocks noChangeArrowheads="1"/>
          </p:cNvSpPr>
          <p:nvPr/>
        </p:nvSpPr>
        <p:spPr bwMode="auto">
          <a:xfrm>
            <a:off x="1187450" y="5084763"/>
            <a:ext cx="90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Slovenia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14" name="Picture 18" descr="si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3350" y="4797425"/>
            <a:ext cx="504825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15" name="Picture 19" descr="es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5229225"/>
            <a:ext cx="541337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16" name="Text Box 20"/>
          <p:cNvSpPr txBox="1">
            <a:spLocks noChangeArrowheads="1"/>
          </p:cNvSpPr>
          <p:nvPr/>
        </p:nvSpPr>
        <p:spPr bwMode="auto">
          <a:xfrm>
            <a:off x="395288" y="5516563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Spain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17" name="Text Box 21"/>
          <p:cNvSpPr txBox="1">
            <a:spLocks noChangeArrowheads="1"/>
          </p:cNvSpPr>
          <p:nvPr/>
        </p:nvSpPr>
        <p:spPr bwMode="auto">
          <a:xfrm>
            <a:off x="2857500" y="785813"/>
            <a:ext cx="3959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80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Participating countries</a:t>
            </a:r>
            <a:endParaRPr lang="nl-NL" sz="2800" smtClean="0">
              <a:solidFill>
                <a:srgbClr val="0033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914400" y="3048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36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EUROASPIRE III</a:t>
            </a:r>
            <a:endParaRPr lang="nl-NL" sz="3600" b="1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0919" name="Line 24"/>
          <p:cNvSpPr>
            <a:spLocks noChangeShapeType="1"/>
          </p:cNvSpPr>
          <p:nvPr/>
        </p:nvSpPr>
        <p:spPr bwMode="auto">
          <a:xfrm>
            <a:off x="4064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0" name="Line 25"/>
          <p:cNvSpPr>
            <a:spLocks noChangeShapeType="1"/>
          </p:cNvSpPr>
          <p:nvPr/>
        </p:nvSpPr>
        <p:spPr bwMode="auto">
          <a:xfrm flipH="1" flipV="1">
            <a:off x="1979613" y="2852738"/>
            <a:ext cx="1655762" cy="10080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1" name="Line 26"/>
          <p:cNvSpPr>
            <a:spLocks noChangeShapeType="1"/>
          </p:cNvSpPr>
          <p:nvPr/>
        </p:nvSpPr>
        <p:spPr bwMode="auto">
          <a:xfrm flipH="1" flipV="1">
            <a:off x="1042988" y="4149725"/>
            <a:ext cx="2736850" cy="5746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2" name="Line 27"/>
          <p:cNvSpPr>
            <a:spLocks noChangeShapeType="1"/>
          </p:cNvSpPr>
          <p:nvPr/>
        </p:nvSpPr>
        <p:spPr bwMode="auto">
          <a:xfrm flipH="1">
            <a:off x="1042988" y="5300663"/>
            <a:ext cx="2160587" cy="714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3" name="Line 28"/>
          <p:cNvSpPr>
            <a:spLocks noChangeShapeType="1"/>
          </p:cNvSpPr>
          <p:nvPr/>
        </p:nvSpPr>
        <p:spPr bwMode="auto">
          <a:xfrm flipH="1" flipV="1">
            <a:off x="1042988" y="4724400"/>
            <a:ext cx="4105275" cy="1444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4" name="Line 29"/>
          <p:cNvSpPr>
            <a:spLocks noChangeShapeType="1"/>
          </p:cNvSpPr>
          <p:nvPr/>
        </p:nvSpPr>
        <p:spPr bwMode="auto">
          <a:xfrm flipV="1">
            <a:off x="5580063" y="1989138"/>
            <a:ext cx="1512887" cy="6477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5" name="Line 30"/>
          <p:cNvSpPr>
            <a:spLocks noChangeShapeType="1"/>
          </p:cNvSpPr>
          <p:nvPr/>
        </p:nvSpPr>
        <p:spPr bwMode="auto">
          <a:xfrm flipH="1" flipV="1">
            <a:off x="1042988" y="3284538"/>
            <a:ext cx="3457575" cy="9366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6" name="Line 31"/>
          <p:cNvSpPr>
            <a:spLocks noChangeShapeType="1"/>
          </p:cNvSpPr>
          <p:nvPr/>
        </p:nvSpPr>
        <p:spPr bwMode="auto">
          <a:xfrm flipH="1" flipV="1">
            <a:off x="1979613" y="3716338"/>
            <a:ext cx="3024187" cy="7207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7" name="Line 32"/>
          <p:cNvSpPr>
            <a:spLocks noChangeShapeType="1"/>
          </p:cNvSpPr>
          <p:nvPr/>
        </p:nvSpPr>
        <p:spPr bwMode="auto">
          <a:xfrm flipH="1">
            <a:off x="1979613" y="4941888"/>
            <a:ext cx="295275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28" name="Line 33"/>
          <p:cNvSpPr>
            <a:spLocks noChangeShapeType="1"/>
          </p:cNvSpPr>
          <p:nvPr/>
        </p:nvSpPr>
        <p:spPr bwMode="auto">
          <a:xfrm flipV="1">
            <a:off x="5435600" y="3933825"/>
            <a:ext cx="2592388" cy="7175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29" name="Picture 3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03350" y="4149725"/>
            <a:ext cx="503238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30" name="Rectangle 35"/>
          <p:cNvSpPr>
            <a:spLocks noChangeArrowheads="1"/>
          </p:cNvSpPr>
          <p:nvPr/>
        </p:nvSpPr>
        <p:spPr bwMode="auto">
          <a:xfrm>
            <a:off x="1258888" y="4437063"/>
            <a:ext cx="935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Belgium</a:t>
            </a:r>
            <a:endParaRPr lang="en-US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31" name="Line 36"/>
          <p:cNvSpPr>
            <a:spLocks noChangeShapeType="1"/>
          </p:cNvSpPr>
          <p:nvPr/>
        </p:nvSpPr>
        <p:spPr bwMode="auto">
          <a:xfrm flipH="1" flipV="1">
            <a:off x="1979613" y="4292600"/>
            <a:ext cx="2160587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32" name="Picture 3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2276475"/>
            <a:ext cx="504825" cy="323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33" name="Rectangle 38"/>
          <p:cNvSpPr>
            <a:spLocks noChangeArrowheads="1"/>
          </p:cNvSpPr>
          <p:nvPr/>
        </p:nvSpPr>
        <p:spPr bwMode="auto">
          <a:xfrm>
            <a:off x="323850" y="2565400"/>
            <a:ext cx="86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Ireland</a:t>
            </a:r>
          </a:p>
        </p:txBody>
      </p:sp>
      <p:sp>
        <p:nvSpPr>
          <p:cNvPr id="80934" name="Line 39"/>
          <p:cNvSpPr>
            <a:spLocks noChangeShapeType="1"/>
          </p:cNvSpPr>
          <p:nvPr/>
        </p:nvSpPr>
        <p:spPr bwMode="auto">
          <a:xfrm flipH="1" flipV="1">
            <a:off x="1042988" y="2492375"/>
            <a:ext cx="2160587" cy="129698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35" name="Picture 4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03350" y="2708275"/>
            <a:ext cx="541338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36" name="Rectangle 41"/>
          <p:cNvSpPr>
            <a:spLocks noChangeArrowheads="1"/>
          </p:cNvSpPr>
          <p:nvPr/>
        </p:nvSpPr>
        <p:spPr bwMode="auto">
          <a:xfrm>
            <a:off x="1042988" y="2997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UK</a:t>
            </a:r>
          </a:p>
        </p:txBody>
      </p:sp>
      <p:pic>
        <p:nvPicPr>
          <p:cNvPr id="80937" name="Picture 4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35825" y="4941888"/>
            <a:ext cx="541338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38" name="Rectangle 43"/>
          <p:cNvSpPr>
            <a:spLocks noChangeArrowheads="1"/>
          </p:cNvSpPr>
          <p:nvPr/>
        </p:nvSpPr>
        <p:spPr bwMode="auto">
          <a:xfrm>
            <a:off x="7092950" y="5229225"/>
            <a:ext cx="86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Greece</a:t>
            </a:r>
          </a:p>
        </p:txBody>
      </p:sp>
      <p:sp>
        <p:nvSpPr>
          <p:cNvPr id="80939" name="Line 44"/>
          <p:cNvSpPr>
            <a:spLocks noChangeShapeType="1"/>
          </p:cNvSpPr>
          <p:nvPr/>
        </p:nvSpPr>
        <p:spPr bwMode="auto">
          <a:xfrm flipV="1">
            <a:off x="5795963" y="5157788"/>
            <a:ext cx="1368425" cy="3587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40" name="Picture 4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5825" y="3429000"/>
            <a:ext cx="541338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41" name="Rectangle 46"/>
          <p:cNvSpPr>
            <a:spLocks noChangeArrowheads="1"/>
          </p:cNvSpPr>
          <p:nvPr/>
        </p:nvSpPr>
        <p:spPr bwMode="auto">
          <a:xfrm>
            <a:off x="7092950" y="3716338"/>
            <a:ext cx="792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Poland</a:t>
            </a:r>
          </a:p>
        </p:txBody>
      </p:sp>
      <p:sp>
        <p:nvSpPr>
          <p:cNvPr id="80942" name="Line 47"/>
          <p:cNvSpPr>
            <a:spLocks noChangeShapeType="1"/>
          </p:cNvSpPr>
          <p:nvPr/>
        </p:nvSpPr>
        <p:spPr bwMode="auto">
          <a:xfrm flipH="1" flipV="1">
            <a:off x="1979613" y="2060575"/>
            <a:ext cx="2305050" cy="20161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43" name="Line 48"/>
          <p:cNvSpPr>
            <a:spLocks noChangeShapeType="1"/>
          </p:cNvSpPr>
          <p:nvPr/>
        </p:nvSpPr>
        <p:spPr bwMode="auto">
          <a:xfrm flipV="1">
            <a:off x="5651500" y="2852738"/>
            <a:ext cx="1441450" cy="5762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44" name="Line 49"/>
          <p:cNvSpPr>
            <a:spLocks noChangeShapeType="1"/>
          </p:cNvSpPr>
          <p:nvPr/>
        </p:nvSpPr>
        <p:spPr bwMode="auto">
          <a:xfrm flipV="1">
            <a:off x="5651500" y="3213100"/>
            <a:ext cx="2376488" cy="5032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45" name="Line 50"/>
          <p:cNvSpPr>
            <a:spLocks noChangeShapeType="1"/>
          </p:cNvSpPr>
          <p:nvPr/>
        </p:nvSpPr>
        <p:spPr bwMode="auto">
          <a:xfrm flipV="1">
            <a:off x="5435600" y="3573463"/>
            <a:ext cx="1728788" cy="5762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46" name="Text Box 51"/>
          <p:cNvSpPr txBox="1">
            <a:spLocks noChangeArrowheads="1"/>
          </p:cNvSpPr>
          <p:nvPr/>
        </p:nvSpPr>
        <p:spPr bwMode="auto">
          <a:xfrm>
            <a:off x="7164388" y="2924175"/>
            <a:ext cx="900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Latvia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47" name="Text Box 52"/>
          <p:cNvSpPr txBox="1">
            <a:spLocks noChangeArrowheads="1"/>
          </p:cNvSpPr>
          <p:nvPr/>
        </p:nvSpPr>
        <p:spPr bwMode="auto">
          <a:xfrm>
            <a:off x="7885113" y="3357563"/>
            <a:ext cx="1006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Lithuania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48" name="Picture 5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5825" y="2636838"/>
            <a:ext cx="577850" cy="319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49" name="Picture 5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101013" y="3068638"/>
            <a:ext cx="574675" cy="33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50" name="Line 55"/>
          <p:cNvSpPr>
            <a:spLocks noChangeShapeType="1"/>
          </p:cNvSpPr>
          <p:nvPr/>
        </p:nvSpPr>
        <p:spPr bwMode="auto">
          <a:xfrm flipV="1">
            <a:off x="5867400" y="4365625"/>
            <a:ext cx="1296988" cy="3587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51" name="Picture 56" descr="Flagsmall romania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235825" y="4221163"/>
            <a:ext cx="503238" cy="334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52" name="Text Box 57"/>
          <p:cNvSpPr txBox="1">
            <a:spLocks noChangeArrowheads="1"/>
          </p:cNvSpPr>
          <p:nvPr/>
        </p:nvSpPr>
        <p:spPr bwMode="auto">
          <a:xfrm>
            <a:off x="7019925" y="4508500"/>
            <a:ext cx="954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Romania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53" name="Line 58"/>
          <p:cNvSpPr>
            <a:spLocks noChangeShapeType="1"/>
          </p:cNvSpPr>
          <p:nvPr/>
        </p:nvSpPr>
        <p:spPr bwMode="auto">
          <a:xfrm flipH="1">
            <a:off x="1979613" y="5229225"/>
            <a:ext cx="2808287" cy="431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54" name="Picture 59" descr="Flagsmall russia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101013" y="2133600"/>
            <a:ext cx="576262" cy="382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55" name="Text Box 60"/>
          <p:cNvSpPr txBox="1">
            <a:spLocks noChangeArrowheads="1"/>
          </p:cNvSpPr>
          <p:nvPr/>
        </p:nvSpPr>
        <p:spPr bwMode="auto">
          <a:xfrm>
            <a:off x="8027988" y="2492375"/>
            <a:ext cx="792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Russia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56" name="Line 61"/>
          <p:cNvSpPr>
            <a:spLocks noChangeShapeType="1"/>
          </p:cNvSpPr>
          <p:nvPr/>
        </p:nvSpPr>
        <p:spPr bwMode="auto">
          <a:xfrm flipV="1">
            <a:off x="6227763" y="2349500"/>
            <a:ext cx="1800225" cy="5746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57" name="Picture 62" descr="Flagsmall croatia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68313" y="4581525"/>
            <a:ext cx="504825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58" name="Text Box 63"/>
          <p:cNvSpPr txBox="1">
            <a:spLocks noChangeArrowheads="1"/>
          </p:cNvSpPr>
          <p:nvPr/>
        </p:nvSpPr>
        <p:spPr bwMode="auto">
          <a:xfrm>
            <a:off x="250825" y="4868863"/>
            <a:ext cx="90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Croatia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59" name="Picture 64" descr="Flagsmall bulgaria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101013" y="4581525"/>
            <a:ext cx="503237" cy="31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60" name="Text Box 65"/>
          <p:cNvSpPr txBox="1">
            <a:spLocks noChangeArrowheads="1"/>
          </p:cNvSpPr>
          <p:nvPr/>
        </p:nvSpPr>
        <p:spPr bwMode="auto">
          <a:xfrm>
            <a:off x="7956550" y="4868863"/>
            <a:ext cx="90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Bulgaria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61" name="Line 66"/>
          <p:cNvSpPr>
            <a:spLocks noChangeShapeType="1"/>
          </p:cNvSpPr>
          <p:nvPr/>
        </p:nvSpPr>
        <p:spPr bwMode="auto">
          <a:xfrm flipV="1">
            <a:off x="6011863" y="4724400"/>
            <a:ext cx="2016125" cy="43338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62" name="Line 67"/>
          <p:cNvSpPr>
            <a:spLocks noChangeShapeType="1"/>
          </p:cNvSpPr>
          <p:nvPr/>
        </p:nvSpPr>
        <p:spPr bwMode="auto">
          <a:xfrm flipV="1">
            <a:off x="6443663" y="5516563"/>
            <a:ext cx="1584325" cy="730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963" name="Text Box 68"/>
          <p:cNvSpPr txBox="1">
            <a:spLocks noChangeArrowheads="1"/>
          </p:cNvSpPr>
          <p:nvPr/>
        </p:nvSpPr>
        <p:spPr bwMode="auto">
          <a:xfrm>
            <a:off x="7092950" y="5949950"/>
            <a:ext cx="90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Cyprus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80964" name="Text Box 69"/>
          <p:cNvSpPr txBox="1">
            <a:spLocks noChangeArrowheads="1"/>
          </p:cNvSpPr>
          <p:nvPr/>
        </p:nvSpPr>
        <p:spPr bwMode="auto">
          <a:xfrm>
            <a:off x="7885113" y="5661025"/>
            <a:ext cx="86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Turkey</a:t>
            </a:r>
            <a:endParaRPr lang="nl-NL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80965" name="Picture 70" descr="Flagsmall turkey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101013" y="5373688"/>
            <a:ext cx="5032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66" name="Picture 71" descr="Flagsmall cyprus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235825" y="5661025"/>
            <a:ext cx="557213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67" name="Line 72"/>
          <p:cNvSpPr>
            <a:spLocks noChangeShapeType="1"/>
          </p:cNvSpPr>
          <p:nvPr/>
        </p:nvSpPr>
        <p:spPr bwMode="auto">
          <a:xfrm flipV="1">
            <a:off x="6516688" y="5876925"/>
            <a:ext cx="647700" cy="1444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0968" name="Picture 73" descr="ESC RLOGO_WHITE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740650" y="115888"/>
            <a:ext cx="1228725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69" name="Text Box 74"/>
          <p:cNvSpPr txBox="1">
            <a:spLocks noChangeArrowheads="1"/>
          </p:cNvSpPr>
          <p:nvPr/>
        </p:nvSpPr>
        <p:spPr bwMode="auto">
          <a:xfrm>
            <a:off x="3708400" y="6453188"/>
            <a:ext cx="1871663" cy="2143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8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 ESC - EUROASPIRE III - EHS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0" y="1125538"/>
          <a:ext cx="8789988" cy="5397500"/>
        </p:xfrm>
        <a:graphic>
          <a:graphicData uri="http://schemas.openxmlformats.org/presentationml/2006/ole">
            <p:oleObj spid="_x0000_s261122" name="Chart" r:id="rId3" imgW="8067675" imgH="5057648" progId="MSGraph.Chart.8">
              <p:embed followColorScheme="full"/>
            </p:oleObj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011863" y="4292600"/>
            <a:ext cx="2519362" cy="1200150"/>
          </a:xfrm>
          <a:prstGeom prst="rect">
            <a:avLst/>
          </a:prstGeom>
          <a:solidFill>
            <a:srgbClr val="FFFFCC"/>
          </a:solidFill>
          <a:ln w="9525">
            <a:solidFill>
              <a:srgbClr val="D6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b="1" smtClean="0">
                <a:solidFill>
                  <a:srgbClr val="A40000"/>
                </a:solidFill>
                <a:latin typeface="Comic Sans MS" pitchFamily="66" charset="0"/>
                <a:cs typeface="Arial" charset="0"/>
              </a:rPr>
              <a:t>All patients: 36%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BE" b="1" smtClean="0">
              <a:solidFill>
                <a:srgbClr val="A40000"/>
              </a:solidFill>
              <a:latin typeface="Comic Sans MS" pitchFamily="66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b="1" smtClean="0">
                <a:solidFill>
                  <a:srgbClr val="A40000"/>
                </a:solidFill>
                <a:latin typeface="Comic Sans MS" pitchFamily="66" charset="0"/>
                <a:cs typeface="Arial" charset="0"/>
              </a:rPr>
              <a:t>Men 37%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b="1" smtClean="0">
                <a:solidFill>
                  <a:srgbClr val="A40000"/>
                </a:solidFill>
                <a:latin typeface="Comic Sans MS" pitchFamily="66" charset="0"/>
                <a:cs typeface="Arial" charset="0"/>
              </a:rPr>
              <a:t>Women 34%</a:t>
            </a:r>
            <a:endParaRPr lang="nl-NL" b="1" smtClean="0">
              <a:solidFill>
                <a:srgbClr val="A4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187450" y="333375"/>
            <a:ext cx="698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Attendance to a CPR programme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among all patients* by country</a:t>
            </a:r>
            <a:endParaRPr lang="nl-NL" sz="2800" b="1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0825" y="6553200"/>
            <a:ext cx="3529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* Attending at least one session</a:t>
            </a:r>
            <a:endParaRPr lang="en-US" sz="12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4211638" y="6538913"/>
            <a:ext cx="5286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CPR attendance rate if advised to follow = 81%</a:t>
            </a:r>
            <a:endParaRPr lang="en-US" sz="14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7129462" cy="1008062"/>
          </a:xfrm>
        </p:spPr>
        <p:txBody>
          <a:bodyPr/>
          <a:lstStyle/>
          <a:p>
            <a:pPr eaLnBrk="1" hangingPunct="1"/>
            <a:r>
              <a:rPr lang="nl-NL" sz="280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Proportion of patients attended </a:t>
            </a:r>
            <a:br>
              <a:rPr lang="nl-NL" sz="280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r>
              <a:rPr lang="nl-NL" sz="280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 CRP by diagnotic category* </a:t>
            </a:r>
            <a:br>
              <a:rPr lang="nl-NL" sz="280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endParaRPr lang="en-GB" sz="280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611188" y="1703388"/>
          <a:ext cx="7777162" cy="4027487"/>
        </p:xfrm>
        <a:graphic>
          <a:graphicData uri="http://schemas.openxmlformats.org/presentationml/2006/ole">
            <p:oleObj spid="_x0000_s262146" name="Chart" r:id="rId3" imgW="7962900" imgH="4124147" progId="MSGraph.Chart.8">
              <p:embed followColorScheme="full"/>
            </p:oleObj>
          </a:graphicData>
        </a:graphic>
      </p:graphicFrame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094538" y="42799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95288" y="3284538"/>
            <a:ext cx="360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000000"/>
                </a:solidFill>
                <a:latin typeface="Comic Sans MS" pitchFamily="66" charset="0"/>
              </a:rPr>
              <a:t>%</a:t>
            </a: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250825" y="6553200"/>
            <a:ext cx="3529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smtClean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* Attending at least one session</a:t>
            </a:r>
            <a:endParaRPr lang="en-US" sz="1200" b="1" smtClean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57188"/>
            <a:ext cx="7600950" cy="1008062"/>
          </a:xfrm>
        </p:spPr>
        <p:txBody>
          <a:bodyPr/>
          <a:lstStyle/>
          <a:p>
            <a:pPr eaLnBrk="1" hangingPunct="1"/>
            <a:r>
              <a:rPr lang="en-GB" sz="32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Prevalence of CVD risk factors according to participation in a CRP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482600" y="1701800"/>
          <a:ext cx="8470900" cy="4622800"/>
        </p:xfrm>
        <a:graphic>
          <a:graphicData uri="http://schemas.openxmlformats.org/presentationml/2006/ole">
            <p:oleObj spid="_x0000_s263170" name="Chart" r:id="rId3" imgW="7562850" imgH="4124325" progId="MSGraph.Chart.8">
              <p:embed followColorScheme="full"/>
            </p:oleObj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094538" y="42799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0" y="616585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14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*Among patients smoking prior to the index vent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14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**BP </a:t>
            </a:r>
            <a:r>
              <a:rPr lang="en-GB" sz="14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  <a:sym typeface="Symbol" pitchFamily="18" charset="2"/>
              </a:rPr>
              <a:t> 140/90 mmHg, ( 130/80 mmHg in patients with diabetes);</a:t>
            </a:r>
            <a:r>
              <a:rPr lang="en-GB" sz="14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*** TC </a:t>
            </a:r>
            <a:r>
              <a:rPr lang="en-GB" sz="1400" b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  <a:sym typeface="Symbol" pitchFamily="18" charset="2"/>
              </a:rPr>
              <a:t> 4.5 mmol/L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0" y="3317875"/>
            <a:ext cx="811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000000"/>
                </a:solidFill>
                <a:latin typeface="Comic Sans MS" pitchFamily="66" charset="0"/>
              </a:rPr>
              <a:t>%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258888" y="4076700"/>
            <a:ext cx="1081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000000"/>
                </a:solidFill>
                <a:latin typeface="Comic Sans MS" pitchFamily="66" charset="0"/>
              </a:rPr>
              <a:t>p&lt;0.0001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067175" y="3357563"/>
            <a:ext cx="936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000000"/>
                </a:solidFill>
                <a:latin typeface="Comic Sans MS" pitchFamily="66" charset="0"/>
              </a:rPr>
              <a:t>p=0.83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435600" y="2274888"/>
            <a:ext cx="936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000000"/>
                </a:solidFill>
                <a:latin typeface="Comic Sans MS" pitchFamily="66" charset="0"/>
              </a:rPr>
              <a:t>p=0.14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877050" y="2420938"/>
            <a:ext cx="1008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000000"/>
                </a:solidFill>
                <a:latin typeface="Comic Sans MS" pitchFamily="66" charset="0"/>
              </a:rPr>
              <a:t>p=0.004</a:t>
            </a:r>
          </a:p>
        </p:txBody>
      </p:sp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2700338" y="2349500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000000"/>
                </a:solidFill>
                <a:latin typeface="Comic Sans MS" pitchFamily="66" charset="0"/>
              </a:rPr>
              <a:t>P=0.0008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38" y="222250"/>
            <a:ext cx="8494712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solidFill>
                  <a:schemeClr val="tx1"/>
                </a:solidFill>
                <a:effectLst/>
              </a:rPr>
              <a:t>Cardiac rehabilitation for patients with CHD</a:t>
            </a:r>
          </a:p>
        </p:txBody>
      </p:sp>
      <p:graphicFrame>
        <p:nvGraphicFramePr>
          <p:cNvPr id="1055747" name="Group 3"/>
          <p:cNvGraphicFramePr>
            <a:graphicFrameLocks noGrp="1"/>
          </p:cNvGraphicFramePr>
          <p:nvPr>
            <p:ph type="tbl" idx="1"/>
          </p:nvPr>
        </p:nvGraphicFramePr>
        <p:xfrm>
          <a:off x="685800" y="1206500"/>
          <a:ext cx="7593189" cy="4471036"/>
        </p:xfrm>
        <a:graphic>
          <a:graphicData uri="http://schemas.openxmlformats.org/drawingml/2006/table">
            <a:tbl>
              <a:tblPr/>
              <a:tblGrid>
                <a:gridCol w="2398889"/>
                <a:gridCol w="2480733"/>
                <a:gridCol w="2713567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Modifiable risk factors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Statistical method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Effect size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cholesterol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-0.37 (-0.63, -0.11)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LDL cholesterol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-0.20 (-0.53, 0.12)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HDL cholesterol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 (-0.03, 0.14)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Triglycerides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-0.23 (-0.39, -0.07)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SBP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-3.19 (-5.44, -0.95)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DBP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-1.18 (-2.68, 0.32)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Smoking prevalence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0.64 (0.50, 0.83)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61" name="Text Box 41"/>
          <p:cNvSpPr txBox="1">
            <a:spLocks noChangeArrowheads="1"/>
          </p:cNvSpPr>
          <p:nvPr/>
        </p:nvSpPr>
        <p:spPr bwMode="auto">
          <a:xfrm>
            <a:off x="5000625" y="6072188"/>
            <a:ext cx="3748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rgbClr val="000000"/>
                </a:solidFill>
              </a:rPr>
              <a:t>Taylor R et al, Am J Med 2004; 116:682-692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Modern Preventive Cardiology programme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GB" b="1" dirty="0" smtClean="0"/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 Lifestyle (smoking cessation, diet, physical activity) intervention</a:t>
            </a:r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Psycho-social factors</a:t>
            </a:r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 Managing other risk factors (blood pressure, lipids and glucose) to target</a:t>
            </a:r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 Adherence with </a:t>
            </a:r>
            <a:r>
              <a:rPr lang="en-GB" b="1" dirty="0" err="1" smtClean="0"/>
              <a:t>cardioprotective</a:t>
            </a:r>
            <a:r>
              <a:rPr lang="en-GB" b="1" dirty="0" smtClean="0"/>
              <a:t> drug therapies for life.</a:t>
            </a:r>
          </a:p>
          <a:p>
            <a:pPr>
              <a:buFontTx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en-GB" sz="4000" dirty="0" smtClean="0"/>
              <a:t>Impact of diet and exercise on early cardiovascular events after ACS</a:t>
            </a:r>
            <a:endParaRPr lang="en-GB" sz="4000" dirty="0"/>
          </a:p>
        </p:txBody>
      </p:sp>
      <p:pic>
        <p:nvPicPr>
          <p:cNvPr id="3276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00240"/>
            <a:ext cx="2819415" cy="315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000240"/>
            <a:ext cx="3700590" cy="314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500438" y="5500688"/>
            <a:ext cx="564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kern="0" dirty="0">
                <a:solidFill>
                  <a:srgbClr val="000000"/>
                </a:solidFill>
              </a:rPr>
              <a:t>Chow C K, et al Circulation 2010; 121: 750-758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/>
          <p:cNvPicPr>
            <a:picLocks noChangeAspect="1" noChangeArrowheads="1"/>
          </p:cNvPicPr>
          <p:nvPr/>
        </p:nvPicPr>
        <p:blipFill>
          <a:blip r:embed="rId2" cstate="print"/>
          <a:srcRect l="1471"/>
          <a:stretch>
            <a:fillRect/>
          </a:stretch>
        </p:blipFill>
        <p:spPr bwMode="auto">
          <a:xfrm>
            <a:off x="2057400" y="0"/>
            <a:ext cx="5103813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dirty="0" smtClean="0"/>
              <a:t>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GB" dirty="0" smtClean="0"/>
          </a:p>
          <a:p>
            <a:pPr algn="ctr">
              <a:lnSpc>
                <a:spcPct val="80000"/>
              </a:lnSpc>
              <a:buNone/>
            </a:pPr>
            <a:r>
              <a:rPr lang="en-GB" dirty="0" smtClean="0"/>
              <a:t>  </a:t>
            </a:r>
          </a:p>
          <a:p>
            <a:pPr algn="ctr">
              <a:lnSpc>
                <a:spcPct val="80000"/>
              </a:lnSpc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</a:t>
            </a: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 strategy for asymptomatic high risk individuals</a:t>
            </a:r>
          </a:p>
          <a:p>
            <a:pPr algn="ctr">
              <a:lnSpc>
                <a:spcPct val="80000"/>
              </a:lnSpc>
              <a:buNone/>
            </a:pPr>
            <a:endParaRPr lang="en-GB" dirty="0" smtClean="0"/>
          </a:p>
          <a:p>
            <a:pPr algn="ctr">
              <a:lnSpc>
                <a:spcPct val="80000"/>
              </a:lnSpc>
            </a:pPr>
            <a:endParaRPr lang="en-GB" dirty="0" smtClean="0"/>
          </a:p>
          <a:p>
            <a:pPr algn="ctr">
              <a:lnSpc>
                <a:spcPct val="80000"/>
              </a:lnSpc>
            </a:pPr>
            <a:endParaRPr lang="en-GB" dirty="0" smtClean="0"/>
          </a:p>
        </p:txBody>
      </p:sp>
      <p:sp>
        <p:nvSpPr>
          <p:cNvPr id="37891" name="Title 4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1143000"/>
          </a:xfrm>
        </p:spPr>
        <p:txBody>
          <a:bodyPr/>
          <a:lstStyle/>
          <a:p>
            <a:r>
              <a:rPr lang="en-GB" sz="3600" b="1" smtClean="0"/>
              <a:t>Strategies for prevention of cardiovascular disease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714500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smtClean="0"/>
              <a:t> </a:t>
            </a:r>
          </a:p>
          <a:p>
            <a:pPr algn="ctr">
              <a:lnSpc>
                <a:spcPct val="80000"/>
              </a:lnSpc>
            </a:pPr>
            <a:r>
              <a:rPr lang="en-GB" smtClean="0"/>
              <a:t> </a:t>
            </a:r>
            <a:r>
              <a:rPr lang="en-GB" sz="4000" smtClean="0"/>
              <a:t>Hypertension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GB" sz="4000" smtClean="0"/>
          </a:p>
          <a:p>
            <a:pPr algn="ctr">
              <a:lnSpc>
                <a:spcPct val="80000"/>
              </a:lnSpc>
            </a:pPr>
            <a:r>
              <a:rPr lang="en-GB" sz="4000" smtClean="0"/>
              <a:t>Hyperlipidaemia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GB" sz="4000" smtClean="0"/>
          </a:p>
          <a:p>
            <a:pPr algn="ctr">
              <a:lnSpc>
                <a:spcPct val="80000"/>
              </a:lnSpc>
            </a:pPr>
            <a:r>
              <a:rPr lang="en-GB" sz="4000" smtClean="0"/>
              <a:t>Hyperglycaemia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GB" sz="4000" smtClean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28625" y="500063"/>
            <a:ext cx="8269288" cy="760412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44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Traditional medical paradigm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/>
              <a:t>New medical paradigm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4000" smtClean="0"/>
          </a:p>
          <a:p>
            <a:pPr>
              <a:buFontTx/>
              <a:buNone/>
            </a:pPr>
            <a:endParaRPr lang="en-GB" sz="4000" smtClean="0"/>
          </a:p>
          <a:p>
            <a:pPr>
              <a:buFontTx/>
              <a:buNone/>
            </a:pPr>
            <a:r>
              <a:rPr lang="en-GB" sz="4000" smtClean="0"/>
              <a:t>         Total cardiovascular risk</a:t>
            </a:r>
          </a:p>
          <a:p>
            <a:endParaRPr lang="en-GB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971" name="Group 3"/>
          <p:cNvGraphicFramePr>
            <a:graphicFrameLocks noGrp="1"/>
          </p:cNvGraphicFramePr>
          <p:nvPr/>
        </p:nvGraphicFramePr>
        <p:xfrm>
          <a:off x="657225" y="1928813"/>
          <a:ext cx="7772400" cy="4175125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 SEX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 AGE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CHOL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  BP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SMOKE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RISK %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F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8 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120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NO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F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7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140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YES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  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M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         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NO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  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M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5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180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YES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  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14438" y="642938"/>
            <a:ext cx="7572375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itchFamily="34" charset="0"/>
              </a:rPr>
              <a:t>Impact of combinations of risk factors on 10 year risk of CVD death</a:t>
            </a:r>
            <a:endParaRPr lang="en-GB" sz="3200" dirty="0">
              <a:solidFill>
                <a:srgbClr val="000000">
                  <a:lumMod val="75000"/>
                  <a:lumOff val="25000"/>
                </a:srgb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971" name="Group 3"/>
          <p:cNvGraphicFramePr>
            <a:graphicFrameLocks noGrp="1"/>
          </p:cNvGraphicFramePr>
          <p:nvPr/>
        </p:nvGraphicFramePr>
        <p:xfrm>
          <a:off x="657225" y="1928813"/>
          <a:ext cx="7772400" cy="4175125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 SEX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 AGE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CHOL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   BP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SMOKE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RISK %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F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8 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120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NO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</a:t>
                      </a: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F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7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140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YES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   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M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         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NO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   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M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60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 5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180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 YES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   21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14438" y="642938"/>
            <a:ext cx="7572375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itchFamily="34" charset="0"/>
              </a:rPr>
              <a:t>Impact of combinations of risk factors on 10 year risk of CVD death</a:t>
            </a:r>
            <a:endParaRPr lang="en-GB" sz="3200" dirty="0">
              <a:solidFill>
                <a:srgbClr val="000000">
                  <a:lumMod val="75000"/>
                  <a:lumOff val="25000"/>
                </a:srgb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3074" descr="wave green_charts"/>
          <p:cNvSpPr>
            <a:spLocks noChangeArrowheads="1"/>
          </p:cNvSpPr>
          <p:nvPr/>
        </p:nvSpPr>
        <p:spPr bwMode="auto">
          <a:xfrm>
            <a:off x="0" y="785813"/>
            <a:ext cx="9144000" cy="5246687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8091"/>
              </a:solidFill>
              <a:latin typeface="Times New Roman" pitchFamily="18" charset="0"/>
            </a:endParaRPr>
          </a:p>
        </p:txBody>
      </p:sp>
      <p:sp>
        <p:nvSpPr>
          <p:cNvPr id="77827" name="Rectangle 307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mtClean="0"/>
              <a:t>SCORE</a:t>
            </a:r>
          </a:p>
        </p:txBody>
      </p:sp>
      <p:grpSp>
        <p:nvGrpSpPr>
          <p:cNvPr id="2" name="Group 3086"/>
          <p:cNvGrpSpPr>
            <a:grpSpLocks/>
          </p:cNvGrpSpPr>
          <p:nvPr/>
        </p:nvGrpSpPr>
        <p:grpSpPr bwMode="auto">
          <a:xfrm flipH="1">
            <a:off x="0" y="5149850"/>
            <a:ext cx="2057400" cy="581025"/>
            <a:chOff x="4464" y="1581"/>
            <a:chExt cx="1296" cy="366"/>
          </a:xfrm>
        </p:grpSpPr>
        <p:sp>
          <p:nvSpPr>
            <p:cNvPr id="105489" name="Freeform 3081"/>
            <p:cNvSpPr>
              <a:spLocks/>
            </p:cNvSpPr>
            <p:nvPr/>
          </p:nvSpPr>
          <p:spPr bwMode="auto">
            <a:xfrm>
              <a:off x="4464" y="1583"/>
              <a:ext cx="1296" cy="364"/>
            </a:xfrm>
            <a:custGeom>
              <a:avLst/>
              <a:gdLst>
                <a:gd name="T0" fmla="*/ 1158 w 1371"/>
                <a:gd name="T1" fmla="*/ 1 h 336"/>
                <a:gd name="T2" fmla="*/ 83 w 1371"/>
                <a:gd name="T3" fmla="*/ 0 h 336"/>
                <a:gd name="T4" fmla="*/ 51 w 1371"/>
                <a:gd name="T5" fmla="*/ 14 h 336"/>
                <a:gd name="T6" fmla="*/ 27 w 1371"/>
                <a:gd name="T7" fmla="*/ 32 h 336"/>
                <a:gd name="T8" fmla="*/ 9 w 1371"/>
                <a:gd name="T9" fmla="*/ 63 h 336"/>
                <a:gd name="T10" fmla="*/ 0 w 1371"/>
                <a:gd name="T11" fmla="*/ 107 h 336"/>
                <a:gd name="T12" fmla="*/ 0 w 1371"/>
                <a:gd name="T13" fmla="*/ 321 h 336"/>
                <a:gd name="T14" fmla="*/ 8 w 1371"/>
                <a:gd name="T15" fmla="*/ 366 h 336"/>
                <a:gd name="T16" fmla="*/ 22 w 1371"/>
                <a:gd name="T17" fmla="*/ 393 h 336"/>
                <a:gd name="T18" fmla="*/ 45 w 1371"/>
                <a:gd name="T19" fmla="*/ 415 h 336"/>
                <a:gd name="T20" fmla="*/ 83 w 1371"/>
                <a:gd name="T21" fmla="*/ 427 h 336"/>
                <a:gd name="T22" fmla="*/ 1157 w 1371"/>
                <a:gd name="T23" fmla="*/ 427 h 336"/>
                <a:gd name="T24" fmla="*/ 1158 w 1371"/>
                <a:gd name="T25" fmla="*/ 1 h 3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71"/>
                <a:gd name="T40" fmla="*/ 0 h 336"/>
                <a:gd name="T41" fmla="*/ 1371 w 1371"/>
                <a:gd name="T42" fmla="*/ 336 h 3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71" h="336">
                  <a:moveTo>
                    <a:pt x="1371" y="1"/>
                  </a:moveTo>
                  <a:lnTo>
                    <a:pt x="98" y="0"/>
                  </a:lnTo>
                  <a:lnTo>
                    <a:pt x="60" y="11"/>
                  </a:lnTo>
                  <a:lnTo>
                    <a:pt x="33" y="26"/>
                  </a:lnTo>
                  <a:lnTo>
                    <a:pt x="11" y="50"/>
                  </a:lnTo>
                  <a:lnTo>
                    <a:pt x="0" y="84"/>
                  </a:lnTo>
                  <a:lnTo>
                    <a:pt x="0" y="252"/>
                  </a:lnTo>
                  <a:lnTo>
                    <a:pt x="8" y="288"/>
                  </a:lnTo>
                  <a:lnTo>
                    <a:pt x="25" y="309"/>
                  </a:lnTo>
                  <a:lnTo>
                    <a:pt x="54" y="327"/>
                  </a:lnTo>
                  <a:lnTo>
                    <a:pt x="98" y="336"/>
                  </a:lnTo>
                  <a:lnTo>
                    <a:pt x="1370" y="336"/>
                  </a:lnTo>
                  <a:lnTo>
                    <a:pt x="1371" y="1"/>
                  </a:lnTo>
                  <a:close/>
                </a:path>
              </a:pathLst>
            </a:custGeom>
            <a:solidFill>
              <a:srgbClr val="BBE7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8091"/>
                </a:solidFill>
                <a:latin typeface="Times New Roman" pitchFamily="18" charset="0"/>
              </a:endParaRPr>
            </a:p>
          </p:txBody>
        </p:sp>
        <p:sp>
          <p:nvSpPr>
            <p:cNvPr id="105490" name="Text Box 3082"/>
            <p:cNvSpPr txBox="1">
              <a:spLocks noChangeArrowheads="1"/>
            </p:cNvSpPr>
            <p:nvPr/>
          </p:nvSpPr>
          <p:spPr bwMode="auto">
            <a:xfrm>
              <a:off x="4608" y="1581"/>
              <a:ext cx="103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i="1">
                  <a:solidFill>
                    <a:srgbClr val="FFFFFF"/>
                  </a:solidFill>
                </a:rPr>
                <a:t>10 year risk of fatal CVD</a:t>
              </a:r>
            </a:p>
          </p:txBody>
        </p:sp>
      </p:grpSp>
      <p:sp>
        <p:nvSpPr>
          <p:cNvPr id="105477" name="Text Box 3084"/>
          <p:cNvSpPr txBox="1">
            <a:spLocks noChangeArrowheads="1"/>
          </p:cNvSpPr>
          <p:nvPr/>
        </p:nvSpPr>
        <p:spPr bwMode="gray">
          <a:xfrm>
            <a:off x="152400" y="1990725"/>
            <a:ext cx="1981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 fontAlgn="base">
              <a:lnSpc>
                <a:spcPct val="80000"/>
              </a:lnSpc>
              <a:spcBef>
                <a:spcPct val="55000"/>
              </a:spcBef>
              <a:spcAft>
                <a:spcPct val="0"/>
              </a:spcAft>
              <a:buClr>
                <a:srgbClr val="EE9A01"/>
              </a:buClr>
              <a:buSzPct val="120000"/>
              <a:buFontTx/>
              <a:buChar char="•"/>
            </a:pPr>
            <a:r>
              <a:rPr lang="en-GB" sz="2000">
                <a:solidFill>
                  <a:srgbClr val="FFFFFF"/>
                </a:solidFill>
                <a:cs typeface="Arial" charset="0"/>
              </a:rPr>
              <a:t>Gender</a:t>
            </a:r>
          </a:p>
          <a:p>
            <a:pPr marL="176213" indent="-176213" fontAlgn="base">
              <a:lnSpc>
                <a:spcPct val="80000"/>
              </a:lnSpc>
              <a:spcBef>
                <a:spcPct val="55000"/>
              </a:spcBef>
              <a:spcAft>
                <a:spcPct val="0"/>
              </a:spcAft>
              <a:buClr>
                <a:srgbClr val="EE9A01"/>
              </a:buClr>
              <a:buSzPct val="120000"/>
              <a:buFontTx/>
              <a:buChar char="•"/>
            </a:pPr>
            <a:r>
              <a:rPr lang="en-GB" sz="2000">
                <a:solidFill>
                  <a:srgbClr val="FFFFFF"/>
                </a:solidFill>
                <a:cs typeface="Arial" charset="0"/>
              </a:rPr>
              <a:t>Smoking status</a:t>
            </a:r>
          </a:p>
          <a:p>
            <a:pPr marL="176213" indent="-176213" fontAlgn="base">
              <a:lnSpc>
                <a:spcPct val="80000"/>
              </a:lnSpc>
              <a:spcBef>
                <a:spcPct val="55000"/>
              </a:spcBef>
              <a:spcAft>
                <a:spcPct val="0"/>
              </a:spcAft>
              <a:buClr>
                <a:srgbClr val="EE9A01"/>
              </a:buClr>
              <a:buSzPct val="120000"/>
              <a:buFontTx/>
              <a:buChar char="•"/>
            </a:pPr>
            <a:r>
              <a:rPr lang="en-GB" sz="2000">
                <a:solidFill>
                  <a:srgbClr val="FFFFFF"/>
                </a:solidFill>
                <a:cs typeface="Arial" charset="0"/>
              </a:rPr>
              <a:t>Age</a:t>
            </a:r>
          </a:p>
          <a:p>
            <a:pPr marL="176213" indent="-176213" fontAlgn="base">
              <a:lnSpc>
                <a:spcPct val="80000"/>
              </a:lnSpc>
              <a:spcBef>
                <a:spcPct val="55000"/>
              </a:spcBef>
              <a:spcAft>
                <a:spcPct val="0"/>
              </a:spcAft>
              <a:buClr>
                <a:srgbClr val="EE9A01"/>
              </a:buClr>
              <a:buSzPct val="120000"/>
              <a:buFontTx/>
              <a:buChar char="•"/>
            </a:pPr>
            <a:r>
              <a:rPr lang="en-GB" sz="2000">
                <a:solidFill>
                  <a:srgbClr val="FFFFFF"/>
                </a:solidFill>
                <a:cs typeface="Arial" charset="0"/>
              </a:rPr>
              <a:t>Systolic blood pressure</a:t>
            </a:r>
          </a:p>
          <a:p>
            <a:pPr marL="176213" indent="-176213" fontAlgn="base">
              <a:lnSpc>
                <a:spcPct val="80000"/>
              </a:lnSpc>
              <a:spcBef>
                <a:spcPct val="55000"/>
              </a:spcBef>
              <a:spcAft>
                <a:spcPct val="0"/>
              </a:spcAft>
              <a:buClr>
                <a:srgbClr val="EE9A01"/>
              </a:buClr>
              <a:buSzPct val="120000"/>
              <a:buFontTx/>
              <a:buChar char="•"/>
            </a:pPr>
            <a:r>
              <a:rPr lang="en-GB" sz="2000">
                <a:solidFill>
                  <a:srgbClr val="FFFFFF"/>
                </a:solidFill>
                <a:cs typeface="Arial" charset="0"/>
              </a:rPr>
              <a:t>Total cholesterol</a:t>
            </a:r>
          </a:p>
        </p:txBody>
      </p:sp>
      <p:sp>
        <p:nvSpPr>
          <p:cNvPr id="105478" name="AutoShape 3085"/>
          <p:cNvSpPr>
            <a:spLocks/>
          </p:cNvSpPr>
          <p:nvPr/>
        </p:nvSpPr>
        <p:spPr bwMode="auto">
          <a:xfrm>
            <a:off x="2032000" y="2016125"/>
            <a:ext cx="269875" cy="2190750"/>
          </a:xfrm>
          <a:prstGeom prst="rightBrace">
            <a:avLst>
              <a:gd name="adj1" fmla="val 50735"/>
              <a:gd name="adj2" fmla="val 49329"/>
            </a:avLst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8091"/>
              </a:solidFill>
              <a:latin typeface="Times New Roman" pitchFamily="18" charset="0"/>
            </a:endParaRPr>
          </a:p>
        </p:txBody>
      </p:sp>
      <p:grpSp>
        <p:nvGrpSpPr>
          <p:cNvPr id="3" name="Group 3092"/>
          <p:cNvGrpSpPr>
            <a:grpSpLocks/>
          </p:cNvGrpSpPr>
          <p:nvPr/>
        </p:nvGrpSpPr>
        <p:grpSpPr bwMode="auto">
          <a:xfrm>
            <a:off x="2292350" y="990600"/>
            <a:ext cx="3194050" cy="4381500"/>
            <a:chOff x="1444" y="624"/>
            <a:chExt cx="2012" cy="2760"/>
          </a:xfrm>
        </p:grpSpPr>
        <p:sp>
          <p:nvSpPr>
            <p:cNvPr id="105485" name="Text Box 3076"/>
            <p:cNvSpPr txBox="1">
              <a:spLocks noChangeArrowheads="1"/>
            </p:cNvSpPr>
            <p:nvPr/>
          </p:nvSpPr>
          <p:spPr bwMode="gray">
            <a:xfrm>
              <a:off x="1444" y="624"/>
              <a:ext cx="2012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 anchor="b">
              <a:spAutoFit/>
            </a:bodyPr>
            <a:lstStyle/>
            <a:p>
              <a:pPr algn="ctr" fontAlgn="base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GB" sz="1300">
                  <a:solidFill>
                    <a:srgbClr val="46B82C"/>
                  </a:solidFill>
                  <a:cs typeface="Arial" charset="0"/>
                </a:rPr>
                <a:t>Belgium, France, Greece, Italy, Luxembourg, Spain, Switzerland, Portugal</a:t>
              </a:r>
            </a:p>
          </p:txBody>
        </p:sp>
        <p:sp>
          <p:nvSpPr>
            <p:cNvPr id="105486" name="Rectangle 3078" descr="chart_low_smalljpg"/>
            <p:cNvSpPr>
              <a:spLocks noChangeArrowheads="1"/>
            </p:cNvSpPr>
            <p:nvPr/>
          </p:nvSpPr>
          <p:spPr bwMode="gray">
            <a:xfrm>
              <a:off x="1650" y="1151"/>
              <a:ext cx="1601" cy="2208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8091"/>
                </a:solidFill>
                <a:latin typeface="Times New Roman" pitchFamily="18" charset="0"/>
              </a:endParaRPr>
            </a:p>
          </p:txBody>
        </p:sp>
        <p:sp>
          <p:nvSpPr>
            <p:cNvPr id="105487" name="Text Box 3079" descr="chart_low_smalljpg"/>
            <p:cNvSpPr txBox="1">
              <a:spLocks noChangeArrowheads="1"/>
            </p:cNvSpPr>
            <p:nvPr/>
          </p:nvSpPr>
          <p:spPr bwMode="gray">
            <a:xfrm rot="-5400000">
              <a:off x="2072" y="2086"/>
              <a:ext cx="2505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0" rIns="18000" bIns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ts val="500"/>
                </a:spcBef>
                <a:spcAft>
                  <a:spcPts val="500"/>
                </a:spcAft>
              </a:pPr>
              <a:r>
                <a:rPr lang="en-GB" sz="600" i="1">
                  <a:solidFill>
                    <a:srgbClr val="008091"/>
                  </a:solidFill>
                  <a:latin typeface="Times New Roman" pitchFamily="18" charset="0"/>
                </a:rPr>
                <a:t>Based on Conroy et al, Eur Heart J, 2003, 24:987-1003  Copyright©: 2003 European Society of Cardiology. All rights reserved.</a:t>
              </a:r>
              <a:endParaRPr lang="en-GB" sz="600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105488" name="Rectangle 3088"/>
            <p:cNvSpPr>
              <a:spLocks noChangeArrowheads="1"/>
            </p:cNvSpPr>
            <p:nvPr/>
          </p:nvSpPr>
          <p:spPr bwMode="gray">
            <a:xfrm>
              <a:off x="1650" y="898"/>
              <a:ext cx="1601" cy="25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FFFFFF"/>
                  </a:solidFill>
                </a:rPr>
                <a:t>Low Risk Chart</a:t>
              </a:r>
              <a:endParaRPr lang="en-US" sz="220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093"/>
          <p:cNvGrpSpPr>
            <a:grpSpLocks/>
          </p:cNvGrpSpPr>
          <p:nvPr/>
        </p:nvGrpSpPr>
        <p:grpSpPr bwMode="auto">
          <a:xfrm>
            <a:off x="5715000" y="1158875"/>
            <a:ext cx="2725738" cy="4213225"/>
            <a:chOff x="3600" y="730"/>
            <a:chExt cx="1717" cy="2654"/>
          </a:xfrm>
        </p:grpSpPr>
        <p:sp>
          <p:nvSpPr>
            <p:cNvPr id="105481" name="Rectangle 3087" descr="chart_high_small"/>
            <p:cNvSpPr>
              <a:spLocks noChangeArrowheads="1"/>
            </p:cNvSpPr>
            <p:nvPr/>
          </p:nvSpPr>
          <p:spPr bwMode="gray">
            <a:xfrm>
              <a:off x="3600" y="1153"/>
              <a:ext cx="1601" cy="2206"/>
            </a:xfrm>
            <a:prstGeom prst="rect">
              <a:avLst/>
            </a:prstGeom>
            <a:blipFill dpi="0" rotWithShape="0">
              <a:blip r:embed="rId4" cstate="print"/>
              <a:srcRect/>
              <a:stretch>
                <a:fillRect/>
              </a:stretch>
            </a:blip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8091"/>
                </a:solidFill>
                <a:latin typeface="Times New Roman" pitchFamily="18" charset="0"/>
              </a:endParaRPr>
            </a:p>
          </p:txBody>
        </p:sp>
        <p:sp>
          <p:nvSpPr>
            <p:cNvPr id="105482" name="Rectangle 3089"/>
            <p:cNvSpPr>
              <a:spLocks noChangeArrowheads="1"/>
            </p:cNvSpPr>
            <p:nvPr/>
          </p:nvSpPr>
          <p:spPr bwMode="gray">
            <a:xfrm>
              <a:off x="3600" y="898"/>
              <a:ext cx="1601" cy="25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FFFFFF"/>
                  </a:solidFill>
                </a:rPr>
                <a:t>High Risk Chart</a:t>
              </a: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105483" name="Rectangle 3090"/>
            <p:cNvSpPr>
              <a:spLocks noChangeArrowheads="1"/>
            </p:cNvSpPr>
            <p:nvPr/>
          </p:nvSpPr>
          <p:spPr bwMode="gray">
            <a:xfrm>
              <a:off x="3600" y="730"/>
              <a:ext cx="160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algn="ctr" fontAlgn="base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sz="1300">
                  <a:solidFill>
                    <a:srgbClr val="46B82C"/>
                  </a:solidFill>
                  <a:cs typeface="Arial" charset="0"/>
                </a:rPr>
                <a:t>The rest of Europe</a:t>
              </a:r>
              <a:endParaRPr lang="en-US" sz="1300">
                <a:solidFill>
                  <a:srgbClr val="46B82C"/>
                </a:solidFill>
                <a:cs typeface="Arial" charset="0"/>
              </a:endParaRPr>
            </a:p>
          </p:txBody>
        </p:sp>
        <p:sp>
          <p:nvSpPr>
            <p:cNvPr id="105484" name="Text Box 3091" descr="chart_low_smalljpg"/>
            <p:cNvSpPr txBox="1">
              <a:spLocks noChangeArrowheads="1"/>
            </p:cNvSpPr>
            <p:nvPr/>
          </p:nvSpPr>
          <p:spPr bwMode="gray">
            <a:xfrm rot="-5400000">
              <a:off x="4018" y="2086"/>
              <a:ext cx="2505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0" rIns="18000" bIns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ts val="500"/>
                </a:spcBef>
                <a:spcAft>
                  <a:spcPts val="500"/>
                </a:spcAft>
              </a:pPr>
              <a:r>
                <a:rPr lang="en-GB" sz="600" i="1">
                  <a:solidFill>
                    <a:srgbClr val="008091"/>
                  </a:solidFill>
                  <a:latin typeface="Times New Roman" pitchFamily="18" charset="0"/>
                </a:rPr>
                <a:t>Based on Conroy et al, Eur Heart J, 2003, 24:987-1003  Copyright©: 2003 European Society of Cardiology. All rights reserved.</a:t>
              </a:r>
              <a:endParaRPr lang="en-GB" sz="600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/>
              <a:t>New medical paradigm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357298"/>
            <a:ext cx="8229600" cy="4525963"/>
          </a:xfrm>
        </p:spPr>
        <p:txBody>
          <a:bodyPr/>
          <a:lstStyle/>
          <a:p>
            <a:endParaRPr lang="en-GB" sz="4000" dirty="0" smtClean="0"/>
          </a:p>
          <a:p>
            <a:pPr>
              <a:buFontTx/>
              <a:buNone/>
            </a:pPr>
            <a:endParaRPr lang="en-GB" sz="4000" dirty="0" smtClean="0"/>
          </a:p>
          <a:p>
            <a:pPr algn="ctr">
              <a:buFontTx/>
              <a:buNone/>
            </a:pPr>
            <a:r>
              <a:rPr lang="en-GB" sz="4000" dirty="0" smtClean="0"/>
              <a:t>Reduce </a:t>
            </a:r>
            <a:r>
              <a:rPr lang="en-GB" sz="4000" b="1" dirty="0" smtClean="0"/>
              <a:t>total</a:t>
            </a:r>
            <a:r>
              <a:rPr lang="en-GB" sz="4000" dirty="0" smtClean="0"/>
              <a:t> </a:t>
            </a:r>
          </a:p>
          <a:p>
            <a:pPr algn="ctr">
              <a:buFontTx/>
              <a:buNone/>
            </a:pPr>
            <a:r>
              <a:rPr lang="en-GB" sz="4000" dirty="0" smtClean="0"/>
              <a:t>cardiovascular risk</a:t>
            </a:r>
          </a:p>
          <a:p>
            <a:endParaRPr lang="en-GB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Modern Preventive Cardiology programme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GB" b="1" dirty="0" smtClean="0"/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 Lifestyle (smoking cessation, diet, physical activity) intervention</a:t>
            </a:r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Psycho-social factors</a:t>
            </a:r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 Managing other risk factors (blood pressure, lipids and glucose) to target</a:t>
            </a:r>
          </a:p>
          <a:p>
            <a:pPr algn="ctr">
              <a:buFont typeface="Wingdings" pitchFamily="2" charset="2"/>
              <a:buChar char="Ø"/>
            </a:pPr>
            <a:r>
              <a:rPr lang="en-GB" b="1" dirty="0" smtClean="0"/>
              <a:t> Adherence with </a:t>
            </a:r>
            <a:r>
              <a:rPr lang="en-GB" b="1" dirty="0" err="1" smtClean="0"/>
              <a:t>cardioprotective</a:t>
            </a:r>
            <a:r>
              <a:rPr lang="en-GB" b="1" dirty="0" smtClean="0"/>
              <a:t> drug therapies for life.</a:t>
            </a:r>
          </a:p>
          <a:p>
            <a:pPr>
              <a:buFontTx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2222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smtClean="0"/>
              <a:t>Multiple risk factor interventions for primary prevention of CHD</a:t>
            </a:r>
          </a:p>
        </p:txBody>
      </p:sp>
      <p:graphicFrame>
        <p:nvGraphicFramePr>
          <p:cNvPr id="1056771" name="Group 3"/>
          <p:cNvGraphicFramePr>
            <a:graphicFrameLocks noGrp="1"/>
          </p:cNvGraphicFramePr>
          <p:nvPr>
            <p:ph type="tbl" idx="1"/>
          </p:nvPr>
        </p:nvGraphicFramePr>
        <p:xfrm>
          <a:off x="685800" y="1320800"/>
          <a:ext cx="7772399" cy="2194560"/>
        </p:xfrm>
        <a:graphic>
          <a:graphicData uri="http://schemas.openxmlformats.org/drawingml/2006/table">
            <a:tbl>
              <a:tblPr/>
              <a:tblGrid>
                <a:gridCol w="1555044"/>
                <a:gridCol w="1021644"/>
                <a:gridCol w="1298222"/>
                <a:gridCol w="1603022"/>
                <a:gridCol w="2294467"/>
              </a:tblGrid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Outcome title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of studies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of participants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Statistical method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Effect size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mortality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125167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0.96 (0.92,1.01)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CHD mortality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125167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0.96 (0.89,1.04)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6069" name="Text Box 53"/>
          <p:cNvSpPr txBox="1">
            <a:spLocks noChangeArrowheads="1"/>
          </p:cNvSpPr>
          <p:nvPr/>
        </p:nvSpPr>
        <p:spPr bwMode="auto">
          <a:xfrm>
            <a:off x="3429000" y="6357938"/>
            <a:ext cx="5297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  <a:latin typeface="Tahoma" pitchFamily="34" charset="0"/>
              </a:rPr>
              <a:t>Ebrahim S et al, Cochrane Database of Systematic Reviews 2006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2222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smtClean="0"/>
              <a:t>Multiple risk factor interventions for primary prevention of CHD</a:t>
            </a:r>
          </a:p>
        </p:txBody>
      </p:sp>
      <p:graphicFrame>
        <p:nvGraphicFramePr>
          <p:cNvPr id="1056771" name="Group 3"/>
          <p:cNvGraphicFramePr>
            <a:graphicFrameLocks noGrp="1"/>
          </p:cNvGraphicFramePr>
          <p:nvPr>
            <p:ph type="tbl" idx="1"/>
          </p:nvPr>
        </p:nvGraphicFramePr>
        <p:xfrm>
          <a:off x="395535" y="1320800"/>
          <a:ext cx="8352929" cy="3222880"/>
        </p:xfrm>
        <a:graphic>
          <a:graphicData uri="http://schemas.openxmlformats.org/drawingml/2006/table">
            <a:tbl>
              <a:tblPr/>
              <a:tblGrid>
                <a:gridCol w="1671192"/>
                <a:gridCol w="1097952"/>
                <a:gridCol w="1395188"/>
                <a:gridCol w="1722754"/>
                <a:gridCol w="2465843"/>
              </a:tblGrid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Outcome title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of studies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of participants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Statistical method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Effect size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SBP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53872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-3.62 (-3.93, -3.31)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DBP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39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64859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-2.76 (-2.93, -2.59)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Blood cholesterol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66106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WMD (95%CI)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-0.07 (-0.08, -0.06)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Smoking prevalence</a:t>
                      </a:r>
                    </a:p>
                  </a:txBody>
                  <a:tcPr marL="81280" marR="81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48948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 (95%CI)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(random)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0.81 (0.70, 0.94)</a:t>
                      </a:r>
                    </a:p>
                  </a:txBody>
                  <a:tcPr marL="81280" marR="81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6069" name="Text Box 53"/>
          <p:cNvSpPr txBox="1">
            <a:spLocks noChangeArrowheads="1"/>
          </p:cNvSpPr>
          <p:nvPr/>
        </p:nvSpPr>
        <p:spPr bwMode="auto">
          <a:xfrm>
            <a:off x="3429000" y="6357938"/>
            <a:ext cx="5297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  <a:latin typeface="Tahoma" pitchFamily="34" charset="0"/>
              </a:rPr>
              <a:t>Ebrahim S et al, Cochrane Database of Systematic Reviews 2006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ur-po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125538"/>
            <a:ext cx="4130675" cy="51117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87043" name="Picture 3" descr="f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1196975"/>
            <a:ext cx="792163" cy="381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7092950" y="1628775"/>
            <a:ext cx="86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Finland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87045" name="Picture 9" descr="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1196975"/>
            <a:ext cx="792162" cy="433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46" name="Text Box 10"/>
          <p:cNvSpPr txBox="1">
            <a:spLocks noChangeArrowheads="1"/>
          </p:cNvSpPr>
          <p:nvPr/>
        </p:nvSpPr>
        <p:spPr bwMode="auto">
          <a:xfrm>
            <a:off x="1116013" y="1700213"/>
            <a:ext cx="1116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Germany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87047" name="Picture 13" descr="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720725" cy="43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48" name="Text Box 14"/>
          <p:cNvSpPr txBox="1">
            <a:spLocks noChangeArrowheads="1"/>
          </p:cNvSpPr>
          <p:nvPr/>
        </p:nvSpPr>
        <p:spPr bwMode="auto">
          <a:xfrm>
            <a:off x="1258888" y="5734050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Italy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7049" name="Text Box 17"/>
          <p:cNvSpPr txBox="1">
            <a:spLocks noChangeArrowheads="1"/>
          </p:cNvSpPr>
          <p:nvPr/>
        </p:nvSpPr>
        <p:spPr bwMode="auto">
          <a:xfrm>
            <a:off x="1187450" y="4005263"/>
            <a:ext cx="90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Slovenia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87050" name="Picture 18" descr="s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8888" y="3573463"/>
            <a:ext cx="792162" cy="43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7051" name="Picture 19" descr="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8888" y="4365625"/>
            <a:ext cx="79216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52" name="Text Box 20"/>
          <p:cNvSpPr txBox="1">
            <a:spLocks noChangeArrowheads="1"/>
          </p:cNvSpPr>
          <p:nvPr/>
        </p:nvSpPr>
        <p:spPr bwMode="auto">
          <a:xfrm>
            <a:off x="1258888" y="486886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Spain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2237" name="Rectangle 21"/>
          <p:cNvSpPr>
            <a:spLocks noChangeArrowheads="1"/>
          </p:cNvSpPr>
          <p:nvPr/>
        </p:nvSpPr>
        <p:spPr bwMode="auto">
          <a:xfrm>
            <a:off x="785813" y="-2857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nl-BE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BE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EUROASPIRE III PRIMARY CARE</a:t>
            </a:r>
            <a:endParaRPr lang="nl-BE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BE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Participating countries</a:t>
            </a:r>
            <a:endParaRPr lang="nl-NL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7054" name="Line 22"/>
          <p:cNvSpPr>
            <a:spLocks noChangeShapeType="1"/>
          </p:cNvSpPr>
          <p:nvPr/>
        </p:nvSpPr>
        <p:spPr bwMode="auto">
          <a:xfrm>
            <a:off x="4064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55" name="Line 23"/>
          <p:cNvSpPr>
            <a:spLocks noChangeShapeType="1"/>
          </p:cNvSpPr>
          <p:nvPr/>
        </p:nvSpPr>
        <p:spPr bwMode="auto">
          <a:xfrm flipH="1" flipV="1">
            <a:off x="1979613" y="2349500"/>
            <a:ext cx="1728787" cy="13668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56" name="Line 25"/>
          <p:cNvSpPr>
            <a:spLocks noChangeShapeType="1"/>
          </p:cNvSpPr>
          <p:nvPr/>
        </p:nvSpPr>
        <p:spPr bwMode="auto">
          <a:xfrm flipH="1" flipV="1">
            <a:off x="2051050" y="4652963"/>
            <a:ext cx="1152525" cy="6477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57" name="Line 26"/>
          <p:cNvSpPr>
            <a:spLocks noChangeShapeType="1"/>
          </p:cNvSpPr>
          <p:nvPr/>
        </p:nvSpPr>
        <p:spPr bwMode="auto">
          <a:xfrm flipH="1" flipV="1">
            <a:off x="1979613" y="3789363"/>
            <a:ext cx="3097212" cy="10080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58" name="Line 27"/>
          <p:cNvSpPr>
            <a:spLocks noChangeShapeType="1"/>
          </p:cNvSpPr>
          <p:nvPr/>
        </p:nvSpPr>
        <p:spPr bwMode="auto">
          <a:xfrm flipV="1">
            <a:off x="5580063" y="1484313"/>
            <a:ext cx="1439862" cy="11525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59" name="Line 28"/>
          <p:cNvSpPr>
            <a:spLocks noChangeShapeType="1"/>
          </p:cNvSpPr>
          <p:nvPr/>
        </p:nvSpPr>
        <p:spPr bwMode="auto">
          <a:xfrm flipH="1" flipV="1">
            <a:off x="2051050" y="1341438"/>
            <a:ext cx="2520950" cy="28082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60" name="Line 30"/>
          <p:cNvSpPr>
            <a:spLocks noChangeShapeType="1"/>
          </p:cNvSpPr>
          <p:nvPr/>
        </p:nvSpPr>
        <p:spPr bwMode="auto">
          <a:xfrm flipH="1">
            <a:off x="5148263" y="4581525"/>
            <a:ext cx="2160587" cy="1428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87061" name="Picture 3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8888" y="2781300"/>
            <a:ext cx="79216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62" name="Rectangle 33"/>
          <p:cNvSpPr>
            <a:spLocks noChangeArrowheads="1"/>
          </p:cNvSpPr>
          <p:nvPr/>
        </p:nvSpPr>
        <p:spPr bwMode="auto">
          <a:xfrm>
            <a:off x="1258888" y="3213100"/>
            <a:ext cx="935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Belgium</a:t>
            </a:r>
            <a:endParaRPr lang="en-US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7063" name="Line 34"/>
          <p:cNvSpPr>
            <a:spLocks noChangeShapeType="1"/>
          </p:cNvSpPr>
          <p:nvPr/>
        </p:nvSpPr>
        <p:spPr bwMode="auto">
          <a:xfrm flipH="1" flipV="1">
            <a:off x="2051050" y="2997200"/>
            <a:ext cx="2089150" cy="11525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87064" name="Picture 3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8888" y="2060575"/>
            <a:ext cx="757237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65" name="Rectangle 39"/>
          <p:cNvSpPr>
            <a:spLocks noChangeArrowheads="1"/>
          </p:cNvSpPr>
          <p:nvPr/>
        </p:nvSpPr>
        <p:spPr bwMode="auto">
          <a:xfrm>
            <a:off x="1042988" y="2420938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UK</a:t>
            </a:r>
          </a:p>
        </p:txBody>
      </p:sp>
      <p:pic>
        <p:nvPicPr>
          <p:cNvPr id="87066" name="Picture 4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950" y="2708275"/>
            <a:ext cx="792163" cy="433388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7067" name="Rectangle 44"/>
          <p:cNvSpPr>
            <a:spLocks noChangeArrowheads="1"/>
          </p:cNvSpPr>
          <p:nvPr/>
        </p:nvSpPr>
        <p:spPr bwMode="auto">
          <a:xfrm>
            <a:off x="7092950" y="3141663"/>
            <a:ext cx="792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Poland</a:t>
            </a:r>
          </a:p>
        </p:txBody>
      </p:sp>
      <p:sp>
        <p:nvSpPr>
          <p:cNvPr id="87068" name="Line 46"/>
          <p:cNvSpPr>
            <a:spLocks noChangeShapeType="1"/>
          </p:cNvSpPr>
          <p:nvPr/>
        </p:nvSpPr>
        <p:spPr bwMode="auto">
          <a:xfrm flipV="1">
            <a:off x="5651500" y="2205038"/>
            <a:ext cx="1441450" cy="10795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69" name="Line 48"/>
          <p:cNvSpPr>
            <a:spLocks noChangeShapeType="1"/>
          </p:cNvSpPr>
          <p:nvPr/>
        </p:nvSpPr>
        <p:spPr bwMode="auto">
          <a:xfrm flipV="1">
            <a:off x="5435600" y="2924175"/>
            <a:ext cx="1728788" cy="12255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7070" name="Text Box 49"/>
          <p:cNvSpPr txBox="1">
            <a:spLocks noChangeArrowheads="1"/>
          </p:cNvSpPr>
          <p:nvPr/>
        </p:nvSpPr>
        <p:spPr bwMode="auto">
          <a:xfrm>
            <a:off x="7164388" y="2349500"/>
            <a:ext cx="900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Latvia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87071" name="Picture 5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92950" y="1989138"/>
            <a:ext cx="792163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72" name="Line 53"/>
          <p:cNvSpPr>
            <a:spLocks noChangeShapeType="1"/>
          </p:cNvSpPr>
          <p:nvPr/>
        </p:nvSpPr>
        <p:spPr bwMode="auto">
          <a:xfrm flipV="1">
            <a:off x="5867400" y="3789363"/>
            <a:ext cx="1225550" cy="9350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87073" name="Picture 54" descr="Flagsmall romani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92950" y="3500438"/>
            <a:ext cx="792163" cy="43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74" name="Text Box 55"/>
          <p:cNvSpPr txBox="1">
            <a:spLocks noChangeArrowheads="1"/>
          </p:cNvSpPr>
          <p:nvPr/>
        </p:nvSpPr>
        <p:spPr bwMode="auto">
          <a:xfrm>
            <a:off x="7019925" y="3933825"/>
            <a:ext cx="954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Romania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7075" name="Line 56"/>
          <p:cNvSpPr>
            <a:spLocks noChangeShapeType="1"/>
          </p:cNvSpPr>
          <p:nvPr/>
        </p:nvSpPr>
        <p:spPr bwMode="auto">
          <a:xfrm flipH="1">
            <a:off x="2051050" y="5229225"/>
            <a:ext cx="2808288" cy="2873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87076" name="Picture 60" descr="Flagsmall croati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64388" y="4292600"/>
            <a:ext cx="720725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77" name="Text Box 61"/>
          <p:cNvSpPr txBox="1">
            <a:spLocks noChangeArrowheads="1"/>
          </p:cNvSpPr>
          <p:nvPr/>
        </p:nvSpPr>
        <p:spPr bwMode="auto">
          <a:xfrm>
            <a:off x="7092950" y="4868863"/>
            <a:ext cx="755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Croatia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87078" name="Picture 62" descr="Flagsmall bulgaria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5300663"/>
            <a:ext cx="792162" cy="43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79" name="Text Box 63"/>
          <p:cNvSpPr txBox="1">
            <a:spLocks noChangeArrowheads="1"/>
          </p:cNvSpPr>
          <p:nvPr/>
        </p:nvSpPr>
        <p:spPr bwMode="auto">
          <a:xfrm>
            <a:off x="7092950" y="5734050"/>
            <a:ext cx="865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BE" sz="14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Bulgaria</a:t>
            </a:r>
            <a:endParaRPr lang="nl-NL" sz="14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7080" name="Line 64"/>
          <p:cNvSpPr>
            <a:spLocks noChangeShapeType="1"/>
          </p:cNvSpPr>
          <p:nvPr/>
        </p:nvSpPr>
        <p:spPr bwMode="auto">
          <a:xfrm>
            <a:off x="6011863" y="4941888"/>
            <a:ext cx="1152525" cy="5032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1187450" y="260350"/>
            <a:ext cx="66976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400" b="1" smtClean="0">
                <a:solidFill>
                  <a:srgbClr val="000000"/>
                </a:solidFill>
                <a:ea typeface="ＭＳ Ｐゴシック" pitchFamily="34" charset="-128"/>
              </a:rPr>
              <a:t>EUROASPIRE III PRIMARY CARE</a:t>
            </a:r>
            <a:endParaRPr lang="nl-NL" sz="2400" b="1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0" y="1557338"/>
          <a:ext cx="8964613" cy="4319587"/>
        </p:xfrm>
        <a:graphic>
          <a:graphicData uri="http://schemas.openxmlformats.org/presentationml/2006/ole">
            <p:oleObj spid="_x0000_s158722" name="Chart" r:id="rId3" imgW="8229600" imgH="5038725" progId="MSGraph.Chart.8">
              <p:embed followColorScheme="full"/>
            </p:oleObj>
          </a:graphicData>
        </a:graphic>
      </p:graphicFrame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1258888" y="836613"/>
            <a:ext cx="6265862" cy="0"/>
          </a:xfrm>
          <a:prstGeom prst="line">
            <a:avLst/>
          </a:prstGeom>
          <a:noFill/>
          <a:ln w="19050">
            <a:solidFill>
              <a:srgbClr val="EA38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258888" y="981075"/>
            <a:ext cx="6697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  <a:cs typeface="Arial" charset="0"/>
              </a:rPr>
              <a:t>* WC &gt; 94 cm (men); &gt; 84 cm (women)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1200" b="1" smtClean="0">
              <a:solidFill>
                <a:srgbClr val="000000"/>
              </a:solidFill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1187450" y="260350"/>
            <a:ext cx="66976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400" b="1" smtClean="0">
                <a:solidFill>
                  <a:srgbClr val="000000"/>
                </a:solidFill>
                <a:ea typeface="ＭＳ Ｐゴシック" pitchFamily="34" charset="-128"/>
              </a:rPr>
              <a:t>EUROASPIRE III PRIMARY CARE</a:t>
            </a:r>
            <a:endParaRPr lang="nl-NL" sz="2400" b="1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0" y="1557338"/>
          <a:ext cx="8964613" cy="4319587"/>
        </p:xfrm>
        <a:graphic>
          <a:graphicData uri="http://schemas.openxmlformats.org/presentationml/2006/ole">
            <p:oleObj spid="_x0000_s159746" name="Chart" r:id="rId3" imgW="8229600" imgH="5038725" progId="MSGraph.Chart.8">
              <p:embed followColorScheme="full"/>
            </p:oleObj>
          </a:graphicData>
        </a:graphic>
      </p:graphicFrame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1258888" y="836613"/>
            <a:ext cx="6265862" cy="0"/>
          </a:xfrm>
          <a:prstGeom prst="line">
            <a:avLst/>
          </a:prstGeom>
          <a:noFill/>
          <a:ln w="19050">
            <a:solidFill>
              <a:srgbClr val="EA38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258888" y="981075"/>
            <a:ext cx="6697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  <a:cs typeface="Arial" charset="0"/>
              </a:rPr>
              <a:t>**SBP/DBP ≥ 140/90 mmHg for non-diabetics or ≥ 130/80 mmHg for diabetes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  <a:cs typeface="Arial" charset="0"/>
              </a:rPr>
              <a:t>****Self-reported and/or glucose </a:t>
            </a: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</a:rPr>
              <a:t>≥</a:t>
            </a: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  <a:cs typeface="Arial" charset="0"/>
              </a:rPr>
              <a:t> 7.0 </a:t>
            </a: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</a:rPr>
              <a:t>mmol/l</a:t>
            </a:r>
            <a:r>
              <a:rPr lang="en-GB" sz="1200" b="1" smtClean="0">
                <a:solidFill>
                  <a:srgbClr val="000000"/>
                </a:solidFill>
                <a:ea typeface="ＭＳ Ｐゴシック" pitchFamily="34" charset="-128"/>
                <a:cs typeface="Arial" charset="0"/>
              </a:rPr>
              <a:t>; **** in patients with self reported diabetes</a:t>
            </a:r>
            <a:endParaRPr lang="nl-NL" sz="1200" b="1" smtClean="0">
              <a:solidFill>
                <a:srgbClr val="000000"/>
              </a:solidFill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187450" y="260350"/>
            <a:ext cx="66976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BE" sz="2400" b="1" smtClean="0">
                <a:solidFill>
                  <a:srgbClr val="000000"/>
                </a:solidFill>
                <a:ea typeface="ＭＳ Ｐゴシック" pitchFamily="34" charset="-128"/>
              </a:rPr>
              <a:t>EUROASPIRE III PRIMARY CARE</a:t>
            </a:r>
            <a:endParaRPr lang="nl-NL" sz="2400" b="1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79388" y="1714500"/>
          <a:ext cx="8964612" cy="4319588"/>
        </p:xfrm>
        <a:graphic>
          <a:graphicData uri="http://schemas.openxmlformats.org/presentationml/2006/ole">
            <p:oleObj spid="_x0000_s160770" name="Chart" r:id="rId3" imgW="8229552" imgH="5038906" progId="MSGraph.Chart.8">
              <p:embed followColorScheme="full"/>
            </p:oleObj>
          </a:graphicData>
        </a:graphic>
      </p:graphicFrame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1258888" y="836613"/>
            <a:ext cx="6265862" cy="0"/>
          </a:xfrm>
          <a:prstGeom prst="line">
            <a:avLst/>
          </a:prstGeom>
          <a:noFill/>
          <a:ln w="19050">
            <a:solidFill>
              <a:srgbClr val="EA38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928688"/>
            <a:ext cx="4500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 b="1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b="1" dirty="0" err="1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  <a:cs typeface="Arial" pitchFamily="34" charset="0"/>
              </a:rPr>
              <a:t>Cardioprotective</a:t>
            </a:r>
            <a:r>
              <a:rPr lang="en-GB" sz="2400" b="1" dirty="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  <a:cs typeface="Arial" pitchFamily="34" charset="0"/>
              </a:rPr>
              <a:t> drug therapies</a:t>
            </a:r>
            <a:endParaRPr lang="nl-NL" sz="2400" b="1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Healthy lifestyle score in medication users and risk of CHD</a:t>
            </a:r>
          </a:p>
        </p:txBody>
      </p:sp>
      <p:pic>
        <p:nvPicPr>
          <p:cNvPr id="839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71625" y="1585913"/>
            <a:ext cx="6357938" cy="4713287"/>
          </a:xfrm>
          <a:noFill/>
        </p:spPr>
      </p:pic>
      <p:sp>
        <p:nvSpPr>
          <p:cNvPr id="4" name="Text Box 31"/>
          <p:cNvSpPr txBox="1">
            <a:spLocks noChangeArrowheads="1"/>
          </p:cNvSpPr>
          <p:nvPr/>
        </p:nvSpPr>
        <p:spPr bwMode="auto">
          <a:xfrm>
            <a:off x="4429125" y="6286500"/>
            <a:ext cx="454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v-SE" dirty="0">
                <a:solidFill>
                  <a:srgbClr val="000000"/>
                </a:solidFill>
                <a:ea typeface="ＭＳ Ｐゴシック" pitchFamily="34" charset="-128"/>
              </a:rPr>
              <a:t>Chiuve S E Circulation 2006; 114: 160-167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714500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dirty="0" smtClean="0"/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GB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en-GB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GB" sz="4000" b="1" dirty="0" smtClean="0"/>
              <a:t>Can we do better in preventive cardiology?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GB" sz="4000" b="1" dirty="0" smtClean="0"/>
          </a:p>
          <a:p>
            <a:pPr algn="ctr">
              <a:lnSpc>
                <a:spcPct val="80000"/>
              </a:lnSpc>
              <a:buNone/>
            </a:pPr>
            <a:endParaRPr lang="en-GB" dirty="0" smtClean="0"/>
          </a:p>
          <a:p>
            <a:pPr algn="ctr">
              <a:lnSpc>
                <a:spcPct val="80000"/>
              </a:lnSpc>
            </a:pPr>
            <a:endParaRPr lang="en-GB" dirty="0" smtClean="0"/>
          </a:p>
        </p:txBody>
      </p:sp>
      <p:sp>
        <p:nvSpPr>
          <p:cNvPr id="37891" name="Title 4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1143000"/>
          </a:xfrm>
        </p:spPr>
        <p:txBody>
          <a:bodyPr/>
          <a:lstStyle/>
          <a:p>
            <a:r>
              <a:rPr lang="en-GB" sz="3600" b="1" dirty="0" smtClean="0"/>
              <a:t>Strategies for prevention of cardiovascular disease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2800" dirty="0" smtClean="0"/>
              <a:t> 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2800" dirty="0" smtClean="0"/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Society of Cardiology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www.escardio.org/prevention</a:t>
            </a:r>
            <a:endParaRPr lang="en-GB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2800" dirty="0" smtClean="0"/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2800" dirty="0" smtClean="0"/>
          </a:p>
        </p:txBody>
      </p:sp>
      <p:sp>
        <p:nvSpPr>
          <p:cNvPr id="93187" name="TextBox 3"/>
          <p:cNvSpPr txBox="1">
            <a:spLocks noChangeArrowheads="1"/>
          </p:cNvSpPr>
          <p:nvPr/>
        </p:nvSpPr>
        <p:spPr bwMode="auto">
          <a:xfrm>
            <a:off x="642938" y="214313"/>
            <a:ext cx="7929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Cardiovascular Disease Prevention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2800" dirty="0" smtClean="0"/>
              <a:t> 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2800" dirty="0" smtClean="0"/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Society of Cardiology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www.escardio.org/prevention</a:t>
            </a:r>
            <a:endParaRPr lang="en-GB" sz="40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40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GB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GB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EUROACTION demonstration project in preventive cardiology</a:t>
            </a:r>
            <a:endParaRPr lang="en-GB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2800" dirty="0" smtClean="0"/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GB" sz="2800" dirty="0" smtClean="0"/>
          </a:p>
        </p:txBody>
      </p:sp>
      <p:sp>
        <p:nvSpPr>
          <p:cNvPr id="93187" name="TextBox 3"/>
          <p:cNvSpPr txBox="1">
            <a:spLocks noChangeArrowheads="1"/>
          </p:cNvSpPr>
          <p:nvPr/>
        </p:nvSpPr>
        <p:spPr bwMode="auto">
          <a:xfrm>
            <a:off x="642938" y="214313"/>
            <a:ext cx="7929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Cardiovascular Disease Prevention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C Template">
  <a:themeElements>
    <a:clrScheme name="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~6330844">
  <a:themeElements>
    <a:clrScheme name="2_~6330844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2_~633084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~6330844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SC Template">
  <a:themeElements>
    <a:clrScheme name="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~6330844">
  <a:themeElements>
    <a:clrScheme name="2_~6330844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2_~633084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~6330844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~6330844">
  <a:themeElements>
    <a:clrScheme name="2_~6330844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2_~633084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~6330844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5_~6330844">
  <a:themeElements>
    <a:clrScheme name="2_~6330844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2_~633084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~6330844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6_~6330844">
  <a:themeElements>
    <a:clrScheme name="~6330844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~633084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~6330844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emplate ESC 2003_White V2">
  <a:themeElements>
    <a:clrScheme name="">
      <a:dk1>
        <a:srgbClr val="008091"/>
      </a:dk1>
      <a:lt1>
        <a:srgbClr val="FFFFFF"/>
      </a:lt1>
      <a:dk2>
        <a:srgbClr val="000000"/>
      </a:dk2>
      <a:lt2>
        <a:srgbClr val="808080"/>
      </a:lt2>
      <a:accent1>
        <a:srgbClr val="46B82C"/>
      </a:accent1>
      <a:accent2>
        <a:srgbClr val="CE2B40"/>
      </a:accent2>
      <a:accent3>
        <a:srgbClr val="FFFFFF"/>
      </a:accent3>
      <a:accent4>
        <a:srgbClr val="006C7B"/>
      </a:accent4>
      <a:accent5>
        <a:srgbClr val="B0D8AC"/>
      </a:accent5>
      <a:accent6>
        <a:srgbClr val="BA2639"/>
      </a:accent6>
      <a:hlink>
        <a:srgbClr val="EE9A01"/>
      </a:hlink>
      <a:folHlink>
        <a:srgbClr val="B2B2B2"/>
      </a:folHlink>
    </a:clrScheme>
    <a:fontScheme name="Template ESC 2003_White 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ESC 2003_White V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ESC 2003_White V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Template ESC 2003_White V2">
  <a:themeElements>
    <a:clrScheme name="">
      <a:dk1>
        <a:srgbClr val="008091"/>
      </a:dk1>
      <a:lt1>
        <a:srgbClr val="FFFFFF"/>
      </a:lt1>
      <a:dk2>
        <a:srgbClr val="000000"/>
      </a:dk2>
      <a:lt2>
        <a:srgbClr val="808080"/>
      </a:lt2>
      <a:accent1>
        <a:srgbClr val="46B82C"/>
      </a:accent1>
      <a:accent2>
        <a:srgbClr val="CE2B40"/>
      </a:accent2>
      <a:accent3>
        <a:srgbClr val="FFFFFF"/>
      </a:accent3>
      <a:accent4>
        <a:srgbClr val="006C7B"/>
      </a:accent4>
      <a:accent5>
        <a:srgbClr val="B0D8AC"/>
      </a:accent5>
      <a:accent6>
        <a:srgbClr val="BA2639"/>
      </a:accent6>
      <a:hlink>
        <a:srgbClr val="EE9A01"/>
      </a:hlink>
      <a:folHlink>
        <a:srgbClr val="B2B2B2"/>
      </a:folHlink>
    </a:clrScheme>
    <a:fontScheme name="Template ESC 2003_White 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ESC 2003_White V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ESC 2003_White V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ESC 2003_White V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_ESC Template">
  <a:themeElements>
    <a:clrScheme name="1_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1_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1_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6_ESC Template">
  <a:themeElements>
    <a:clrScheme name="1_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1_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1_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7_ESC Template">
  <a:themeElements>
    <a:clrScheme name="1_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1_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1_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Euro Heart Survey Presentation Template">
  <a:themeElements>
    <a:clrScheme name="Euro Heart Survey Presentatio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uro Heart Survey Presentatio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Heart Survey Presentatio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 Heart Survey Presentatio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_Euro Heart Survey Presentation Template">
  <a:themeElements>
    <a:clrScheme name="Euro Heart Survey Presentatio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uro Heart Survey Presentatio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Heart Survey Presentatio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 Heart Survey Presentatio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3_Euro Heart Survey Presentation Template">
  <a:themeElements>
    <a:clrScheme name="Euro Heart Survey Presentatio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uro Heart Survey Presentatio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Heart Survey Presentatio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 Heart Survey Presentatio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4_Euro Heart Survey Presentation Template">
  <a:themeElements>
    <a:clrScheme name="Euro Heart Survey Presentatio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uro Heart Survey Presentatio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Heart Survey Presentatio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 Heart Survey Presentatio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 Heart Survey Presentatio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_Soaring">
  <a:themeElements>
    <a:clrScheme name="1_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1_Soaring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1_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_ESC Template">
  <a:themeElements>
    <a:clrScheme name="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ESC Template">
  <a:themeElements>
    <a:clrScheme name="1_ESC Template 1">
      <a:dk1>
        <a:srgbClr val="000000"/>
      </a:dk1>
      <a:lt1>
        <a:srgbClr val="FFFFFF"/>
      </a:lt1>
      <a:dk2>
        <a:srgbClr val="171FC4"/>
      </a:dk2>
      <a:lt2>
        <a:srgbClr val="FFD467"/>
      </a:lt2>
      <a:accent1>
        <a:srgbClr val="C88F00"/>
      </a:accent1>
      <a:accent2>
        <a:srgbClr val="FAB300"/>
      </a:accent2>
      <a:accent3>
        <a:srgbClr val="ABABDE"/>
      </a:accent3>
      <a:accent4>
        <a:srgbClr val="DADADA"/>
      </a:accent4>
      <a:accent5>
        <a:srgbClr val="E0C6AA"/>
      </a:accent5>
      <a:accent6>
        <a:srgbClr val="E3A200"/>
      </a:accent6>
      <a:hlink>
        <a:srgbClr val="644700"/>
      </a:hlink>
      <a:folHlink>
        <a:srgbClr val="FFDA91"/>
      </a:folHlink>
    </a:clrScheme>
    <a:fontScheme name="1_ESC Templat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1_ESC Template 1">
        <a:dk1>
          <a:srgbClr val="000000"/>
        </a:dk1>
        <a:lt1>
          <a:srgbClr val="FFFFFF"/>
        </a:lt1>
        <a:dk2>
          <a:srgbClr val="171FC4"/>
        </a:dk2>
        <a:lt2>
          <a:srgbClr val="FFD467"/>
        </a:lt2>
        <a:accent1>
          <a:srgbClr val="C88F00"/>
        </a:accent1>
        <a:accent2>
          <a:srgbClr val="FAB300"/>
        </a:accent2>
        <a:accent3>
          <a:srgbClr val="ABABDE"/>
        </a:accent3>
        <a:accent4>
          <a:srgbClr val="DADADA"/>
        </a:accent4>
        <a:accent5>
          <a:srgbClr val="E0C6AA"/>
        </a:accent5>
        <a:accent6>
          <a:srgbClr val="E3A200"/>
        </a:accent6>
        <a:hlink>
          <a:srgbClr val="644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2985</TotalTime>
  <Words>1354</Words>
  <Application>Microsoft Office PowerPoint</Application>
  <PresentationFormat>On-screen Show (4:3)</PresentationFormat>
  <Paragraphs>352</Paragraphs>
  <Slides>37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25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64" baseType="lpstr">
      <vt:lpstr>ESC Template</vt:lpstr>
      <vt:lpstr>8_Default Design</vt:lpstr>
      <vt:lpstr>11_Default Design</vt:lpstr>
      <vt:lpstr>2_~6330844</vt:lpstr>
      <vt:lpstr>4_ESC Template</vt:lpstr>
      <vt:lpstr>3_~6330844</vt:lpstr>
      <vt:lpstr>4_~6330844</vt:lpstr>
      <vt:lpstr>15_Default Design</vt:lpstr>
      <vt:lpstr>5_Default Design</vt:lpstr>
      <vt:lpstr>5_~6330844</vt:lpstr>
      <vt:lpstr>6_~6330844</vt:lpstr>
      <vt:lpstr>3_Template ESC 2003_White V2</vt:lpstr>
      <vt:lpstr>6_Template ESC 2003_White V2</vt:lpstr>
      <vt:lpstr>10_Default Design</vt:lpstr>
      <vt:lpstr>5_ESC Template</vt:lpstr>
      <vt:lpstr>6_ESC Template</vt:lpstr>
      <vt:lpstr>7_ESC Template</vt:lpstr>
      <vt:lpstr>1_Euro Heart Survey Presentation Template</vt:lpstr>
      <vt:lpstr>2_Euro Heart Survey Presentation Template</vt:lpstr>
      <vt:lpstr>3_Euro Heart Survey Presentation Template</vt:lpstr>
      <vt:lpstr>4_Euro Heart Survey Presentation Template</vt:lpstr>
      <vt:lpstr>9_Soaring</vt:lpstr>
      <vt:lpstr>1_Default Design</vt:lpstr>
      <vt:lpstr>2_ESC Template</vt:lpstr>
      <vt:lpstr>1_ESC Template</vt:lpstr>
      <vt:lpstr>Image bitmap</vt:lpstr>
      <vt:lpstr>Chart</vt:lpstr>
      <vt:lpstr>Slide 1</vt:lpstr>
      <vt:lpstr>What are the PRIORITIES for CVD prevention in clinical practice?</vt:lpstr>
      <vt:lpstr>Slide 3</vt:lpstr>
      <vt:lpstr>From SCORE to                         </vt:lpstr>
      <vt:lpstr>What are the OBJECTIVES of CVD prevention? </vt:lpstr>
      <vt:lpstr>Strategies for prevention of cardiovascular disease</vt:lpstr>
      <vt:lpstr>Slide 7</vt:lpstr>
      <vt:lpstr>Slide 8</vt:lpstr>
      <vt:lpstr>Slide 9</vt:lpstr>
      <vt:lpstr>Slide 10</vt:lpstr>
      <vt:lpstr>Cardiac rehabilitation for patients with CHD</vt:lpstr>
      <vt:lpstr>Slide 12</vt:lpstr>
      <vt:lpstr>Slide 13</vt:lpstr>
      <vt:lpstr>Proportion of patients attended  a CRP by diagnotic category*  </vt:lpstr>
      <vt:lpstr>Prevalence of CVD risk factors according to participation in a CRP</vt:lpstr>
      <vt:lpstr>Cardiac rehabilitation for patients with CHD</vt:lpstr>
      <vt:lpstr>Modern Preventive Cardiology programme</vt:lpstr>
      <vt:lpstr>Impact of diet and exercise on early cardiovascular events after ACS</vt:lpstr>
      <vt:lpstr>Slide 19</vt:lpstr>
      <vt:lpstr>Strategies for prevention of cardiovascular disease</vt:lpstr>
      <vt:lpstr>Slide 21</vt:lpstr>
      <vt:lpstr>New medical paradigm</vt:lpstr>
      <vt:lpstr>Slide 23</vt:lpstr>
      <vt:lpstr>Slide 24</vt:lpstr>
      <vt:lpstr>SCORE</vt:lpstr>
      <vt:lpstr>New medical paradigm</vt:lpstr>
      <vt:lpstr>Modern Preventive Cardiology programme</vt:lpstr>
      <vt:lpstr>Multiple risk factor interventions for primary prevention of CHD</vt:lpstr>
      <vt:lpstr>Multiple risk factor interventions for primary prevention of CHD</vt:lpstr>
      <vt:lpstr>Slide 30</vt:lpstr>
      <vt:lpstr>Slide 31</vt:lpstr>
      <vt:lpstr>Slide 32</vt:lpstr>
      <vt:lpstr>Slide 33</vt:lpstr>
      <vt:lpstr>Healthy lifestyle score in medication users and risk of CHD</vt:lpstr>
      <vt:lpstr>Strategies for prevention of cardiovascular disease</vt:lpstr>
      <vt:lpstr>Slide 36</vt:lpstr>
      <vt:lpstr>Slide 37</vt:lpstr>
    </vt:vector>
  </TitlesOfParts>
  <Company>Imperial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dawhl2</dc:creator>
  <cp:lastModifiedBy>dawhl2</cp:lastModifiedBy>
  <cp:revision>26</cp:revision>
  <dcterms:created xsi:type="dcterms:W3CDTF">2010-03-24T12:45:38Z</dcterms:created>
  <dcterms:modified xsi:type="dcterms:W3CDTF">2010-11-26T06:51:54Z</dcterms:modified>
</cp:coreProperties>
</file>